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3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4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6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7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8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9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1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2.xml" ContentType="application/vnd.openxmlformats-officedocument.presentationml.notesSlide+xml"/>
  <Override PartName="/ppt/tags/tag134.xml" ContentType="application/vnd.openxmlformats-officedocument.presentationml.tags+xml"/>
  <Override PartName="/ppt/notesSlides/notesSlide13.xml" ContentType="application/vnd.openxmlformats-officedocument.presentationml.notesSlide+xml"/>
  <Override PartName="/ppt/tags/tag135.xml" ContentType="application/vnd.openxmlformats-officedocument.presentationml.tags+xml"/>
  <Override PartName="/ppt/notesSlides/notesSlide14.xml" ContentType="application/vnd.openxmlformats-officedocument.presentationml.notesSlide+xml"/>
  <Override PartName="/ppt/tags/tag136.xml" ContentType="application/vnd.openxmlformats-officedocument.presentationml.tags+xml"/>
  <Override PartName="/ppt/notesSlides/notesSlide15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6.xml" ContentType="application/vnd.openxmlformats-officedocument.presentationml.notesSlide+xml"/>
  <Override PartName="/ppt/tags/tag145.xml" ContentType="application/vnd.openxmlformats-officedocument.presentationml.tags+xml"/>
  <Override PartName="/ppt/notesSlides/notesSlide17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8" r:id="rId2"/>
  </p:sldMasterIdLst>
  <p:notesMasterIdLst>
    <p:notesMasterId r:id="rId23"/>
  </p:notesMasterIdLst>
  <p:handoutMasterIdLst>
    <p:handoutMasterId r:id="rId24"/>
  </p:handoutMasterIdLst>
  <p:sldIdLst>
    <p:sldId id="343" r:id="rId3"/>
    <p:sldId id="388" r:id="rId4"/>
    <p:sldId id="364" r:id="rId5"/>
    <p:sldId id="365" r:id="rId6"/>
    <p:sldId id="385" r:id="rId7"/>
    <p:sldId id="367" r:id="rId8"/>
    <p:sldId id="368" r:id="rId9"/>
    <p:sldId id="369" r:id="rId10"/>
    <p:sldId id="384" r:id="rId11"/>
    <p:sldId id="371" r:id="rId12"/>
    <p:sldId id="372" r:id="rId13"/>
    <p:sldId id="38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7" r:id="rId22"/>
  </p:sldIdLst>
  <p:sldSz cx="12192000" cy="6858000"/>
  <p:notesSz cx="7099300" cy="10234613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1pPr>
    <a:lvl2pPr marL="466454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2pPr>
    <a:lvl3pPr marL="932909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3pPr>
    <a:lvl4pPr marL="1399362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4pPr>
    <a:lvl5pPr marL="1865817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5pPr>
    <a:lvl6pPr marL="2332271" algn="l" defTabSz="93290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6pPr>
    <a:lvl7pPr marL="2798726" algn="l" defTabSz="93290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7pPr>
    <a:lvl8pPr marL="3265180" algn="l" defTabSz="93290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8pPr>
    <a:lvl9pPr marL="3731635" algn="l" defTabSz="93290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BB"/>
    <a:srgbClr val="0354B0"/>
    <a:srgbClr val="0049A6"/>
    <a:srgbClr val="0457B5"/>
    <a:srgbClr val="10A2ED"/>
    <a:srgbClr val="087CE3"/>
    <a:srgbClr val="055CB9"/>
    <a:srgbClr val="035CB8"/>
    <a:srgbClr val="066BC9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814" autoAdjust="0"/>
  </p:normalViewPr>
  <p:slideViewPr>
    <p:cSldViewPr snapToGrid="0" snapToObjects="1">
      <p:cViewPr varScale="1">
        <p:scale>
          <a:sx n="74" d="100"/>
          <a:sy n="74" d="100"/>
        </p:scale>
        <p:origin x="57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346" y="10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0825" y="549275"/>
            <a:ext cx="6648450" cy="374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0719" y="4530541"/>
            <a:ext cx="6647971" cy="126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11139" y="9848208"/>
            <a:ext cx="1875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8625" y="117994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3473" rtl="0" eaLnBrk="0" fontAlgn="base" hangingPunct="0">
      <a:spcBef>
        <a:spcPct val="0"/>
      </a:spcBef>
      <a:spcAft>
        <a:spcPct val="0"/>
      </a:spcAft>
      <a:buClr>
        <a:schemeClr val="tx2"/>
      </a:buClr>
      <a:defRPr sz="1632" kern="1200">
        <a:solidFill>
          <a:schemeClr val="tx1"/>
        </a:solidFill>
        <a:latin typeface="Arial" charset="0"/>
        <a:ea typeface="+mn-ea"/>
        <a:cs typeface="+mn-cs"/>
      </a:defRPr>
    </a:lvl1pPr>
    <a:lvl2pPr marL="119853" indent="-118233" algn="l" defTabSz="91347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32" kern="1200">
        <a:solidFill>
          <a:schemeClr val="tx1"/>
        </a:solidFill>
        <a:latin typeface="Arial" charset="0"/>
        <a:ea typeface="+mn-ea"/>
        <a:cs typeface="+mn-cs"/>
      </a:defRPr>
    </a:lvl2pPr>
    <a:lvl3pPr marL="306111" indent="-184638" algn="l" defTabSz="91347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32" kern="1200">
        <a:solidFill>
          <a:schemeClr val="tx1"/>
        </a:solidFill>
        <a:latin typeface="Arial" charset="0"/>
        <a:ea typeface="+mn-ea"/>
        <a:cs typeface="+mn-cs"/>
      </a:defRPr>
    </a:lvl3pPr>
    <a:lvl4pPr marL="435681" indent="-127951" algn="l" defTabSz="913473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32" kern="1200">
        <a:solidFill>
          <a:schemeClr val="tx1"/>
        </a:solidFill>
        <a:latin typeface="Arial" charset="0"/>
        <a:ea typeface="+mn-ea"/>
        <a:cs typeface="+mn-cs"/>
      </a:defRPr>
    </a:lvl4pPr>
    <a:lvl5pPr marL="553914" indent="-116613" algn="l" defTabSz="913473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32" kern="1200">
        <a:solidFill>
          <a:schemeClr val="tx1"/>
        </a:solidFill>
        <a:latin typeface="Arial" charset="0"/>
        <a:ea typeface="+mn-ea"/>
        <a:cs typeface="+mn-cs"/>
      </a:defRPr>
    </a:lvl5pPr>
    <a:lvl6pPr marL="2332271" algn="l" defTabSz="932909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726" algn="l" defTabSz="932909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180" algn="l" defTabSz="932909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635" algn="l" defTabSz="932909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A632B-FBDE-46D4-BF6F-6D14421E63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6648450" cy="3740150"/>
          </a:xfrm>
        </p:spPr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29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748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7376" y="5002160"/>
            <a:ext cx="5865404" cy="246558"/>
          </a:xfrm>
        </p:spPr>
        <p:txBody>
          <a:bodyPr/>
          <a:lstStyle/>
          <a:p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8685" y="8897127"/>
            <a:ext cx="78833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ES_tradnl" smtClean="0">
                <a:latin typeface="Calibri" panose="020F0502020204030204" pitchFamily="34" charset="0"/>
              </a:rPr>
              <a:pPr>
                <a:defRPr/>
              </a:pPr>
              <a:t>12</a:t>
            </a:fld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66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0257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9160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4049" y="4805366"/>
            <a:ext cx="5725105" cy="24622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869451" y="9233184"/>
            <a:ext cx="150548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O" smtClean="0">
                <a:latin typeface="Calibri" panose="020F0502020204030204" pitchFamily="34" charset="0"/>
                <a:sym typeface="Calibri" panose="020F0502020204030204" pitchFamily="34" charset="0"/>
              </a:rPr>
              <a:pPr>
                <a:defRPr/>
              </a:pPr>
              <a:t>15</a:t>
            </a:fld>
            <a:endParaRPr lang="es-CO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58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17866" y="8454517"/>
            <a:ext cx="153621" cy="3693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69D1A1-7A6F-47FE-A9C3-4DCB08CCF735}" type="slidenum">
              <a:rPr lang="es-CL" altLang="es-CO" sz="1200">
                <a:latin typeface="Calibri" panose="020F0502020204030204" pitchFamily="34" charset="0"/>
                <a:sym typeface="Calibri" panose="020F0502020204030204" pitchFamily="34" charset="0"/>
              </a:rPr>
              <a:pPr eaLnBrk="1" hangingPunct="1"/>
              <a:t>16</a:t>
            </a:fld>
            <a:endParaRPr lang="es-CL" altLang="es-CO" sz="12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gray">
          <a:xfrm>
            <a:off x="858044" y="736273"/>
            <a:ext cx="4713155" cy="361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es-CL" altLang="es-CO" sz="1200" dirty="0"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938" y="720725"/>
            <a:ext cx="6408738" cy="3605213"/>
          </a:xfrm>
          <a:ln/>
        </p:spPr>
      </p:sp>
      <p:sp>
        <p:nvSpPr>
          <p:cNvPr id="532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47395" y="4646664"/>
            <a:ext cx="4696420" cy="246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L" altLang="es-CO" dirty="0"/>
          </a:p>
        </p:txBody>
      </p:sp>
    </p:spTree>
    <p:extLst>
      <p:ext uri="{BB962C8B-B14F-4D97-AF65-F5344CB8AC3E}">
        <p14:creationId xmlns:p14="http://schemas.microsoft.com/office/powerpoint/2010/main" val="2295573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93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4456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8800" y="5153908"/>
            <a:ext cx="5571199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869451" y="9233184"/>
            <a:ext cx="150548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19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14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A632B-FBDE-46D4-BF6F-6D14421E634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>
          <a:xfrm>
            <a:off x="250825" y="549275"/>
            <a:ext cx="6648450" cy="3740150"/>
          </a:xfrm>
        </p:spPr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567573" y="4685879"/>
            <a:ext cx="5963481" cy="39395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b="1" dirty="0" err="1">
                <a:latin typeface="Arial" pitchFamily="34" charset="0"/>
              </a:rPr>
              <a:t>Faculty</a:t>
            </a:r>
            <a:r>
              <a:rPr lang="es-ES" b="1" dirty="0">
                <a:latin typeface="Arial" pitchFamily="34" charset="0"/>
              </a:rPr>
              <a:t> notes</a:t>
            </a:r>
          </a:p>
          <a:p>
            <a:r>
              <a:rPr lang="es-ES" dirty="0">
                <a:latin typeface="Arial" pitchFamily="34" charset="0"/>
              </a:rPr>
              <a:t>- </a:t>
            </a:r>
            <a:r>
              <a:rPr lang="es-ES" dirty="0" err="1">
                <a:latin typeface="Arial" pitchFamily="34" charset="0"/>
              </a:rPr>
              <a:t>Faculty</a:t>
            </a:r>
            <a:r>
              <a:rPr lang="es-ES" dirty="0">
                <a:latin typeface="Arial" pitchFamily="34" charset="0"/>
              </a:rPr>
              <a:t> – </a:t>
            </a:r>
            <a:r>
              <a:rPr lang="es-ES" dirty="0" err="1">
                <a:latin typeface="Arial" pitchFamily="34" charset="0"/>
              </a:rPr>
              <a:t>we</a:t>
            </a:r>
            <a:r>
              <a:rPr lang="es-ES" dirty="0">
                <a:latin typeface="Arial" pitchFamily="34" charset="0"/>
              </a:rPr>
              <a:t> are </a:t>
            </a:r>
            <a:r>
              <a:rPr lang="es-ES" dirty="0" err="1">
                <a:latin typeface="Arial" pitchFamily="34" charset="0"/>
              </a:rPr>
              <a:t>going</a:t>
            </a:r>
            <a:r>
              <a:rPr lang="es-ES" dirty="0">
                <a:latin typeface="Arial" pitchFamily="34" charset="0"/>
              </a:rPr>
              <a:t> to divide </a:t>
            </a:r>
            <a:r>
              <a:rPr lang="es-ES" dirty="0" err="1">
                <a:latin typeface="Arial" pitchFamily="34" charset="0"/>
              </a:rPr>
              <a:t>participants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into</a:t>
            </a:r>
            <a:r>
              <a:rPr lang="es-ES" dirty="0">
                <a:latin typeface="Arial" pitchFamily="34" charset="0"/>
              </a:rPr>
              <a:t> 4 </a:t>
            </a:r>
            <a:r>
              <a:rPr lang="es-ES" dirty="0" err="1">
                <a:latin typeface="Arial" pitchFamily="34" charset="0"/>
              </a:rPr>
              <a:t>groups</a:t>
            </a:r>
            <a:r>
              <a:rPr lang="es-ES" dirty="0">
                <a:latin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</a:rPr>
              <a:t>have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them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teach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each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other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parts</a:t>
            </a:r>
            <a:r>
              <a:rPr lang="es-ES" dirty="0">
                <a:latin typeface="Arial" pitchFamily="34" charset="0"/>
              </a:rPr>
              <a:t> of </a:t>
            </a:r>
            <a:r>
              <a:rPr lang="es-ES" dirty="0" err="1">
                <a:latin typeface="Arial" pitchFamily="34" charset="0"/>
              </a:rPr>
              <a:t>this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framework</a:t>
            </a:r>
            <a:r>
              <a:rPr lang="es-ES" dirty="0">
                <a:latin typeface="Arial" pitchFamily="34" charset="0"/>
              </a:rPr>
              <a:t>.  </a:t>
            </a:r>
            <a:r>
              <a:rPr lang="es-ES" dirty="0" err="1">
                <a:latin typeface="Arial" pitchFamily="34" charset="0"/>
              </a:rPr>
              <a:t>Before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beginning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session</a:t>
            </a:r>
            <a:r>
              <a:rPr lang="es-ES" dirty="0">
                <a:latin typeface="Arial" pitchFamily="34" charset="0"/>
              </a:rPr>
              <a:t>, </a:t>
            </a:r>
            <a:r>
              <a:rPr lang="es-ES" dirty="0" err="1">
                <a:latin typeface="Arial" pitchFamily="34" charset="0"/>
              </a:rPr>
              <a:t>we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will</a:t>
            </a:r>
            <a:r>
              <a:rPr lang="es-ES" dirty="0">
                <a:latin typeface="Arial" pitchFamily="34" charset="0"/>
              </a:rPr>
              <a:t> introduce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framework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on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this</a:t>
            </a:r>
            <a:r>
              <a:rPr lang="es-ES" dirty="0">
                <a:latin typeface="Arial" pitchFamily="34" charset="0"/>
              </a:rPr>
              <a:t> page.  </a:t>
            </a:r>
          </a:p>
          <a:p>
            <a:r>
              <a:rPr lang="es-ES" dirty="0">
                <a:latin typeface="Arial" pitchFamily="34" charset="0"/>
              </a:rPr>
              <a:t>- </a:t>
            </a:r>
            <a:r>
              <a:rPr lang="es-ES" dirty="0" err="1">
                <a:latin typeface="Arial" pitchFamily="34" charset="0"/>
              </a:rPr>
              <a:t>This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is</a:t>
            </a:r>
            <a:r>
              <a:rPr lang="es-ES" dirty="0">
                <a:latin typeface="Arial" pitchFamily="34" charset="0"/>
              </a:rPr>
              <a:t> a </a:t>
            </a:r>
            <a:r>
              <a:rPr lang="es-ES" dirty="0" err="1">
                <a:latin typeface="Arial" pitchFamily="34" charset="0"/>
              </a:rPr>
              <a:t>system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for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describing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new </a:t>
            </a:r>
            <a:r>
              <a:rPr lang="es-ES" dirty="0" err="1">
                <a:latin typeface="Arial" pitchFamily="34" charset="0"/>
              </a:rPr>
              <a:t>business</a:t>
            </a:r>
            <a:r>
              <a:rPr lang="es-ES" dirty="0">
                <a:latin typeface="Arial" pitchFamily="34" charset="0"/>
              </a:rPr>
              <a:t> as usual and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basics</a:t>
            </a:r>
            <a:r>
              <a:rPr lang="es-ES" dirty="0">
                <a:latin typeface="Arial" pitchFamily="34" charset="0"/>
              </a:rPr>
              <a:t> of </a:t>
            </a:r>
            <a:r>
              <a:rPr lang="es-ES" dirty="0" err="1">
                <a:latin typeface="Arial" pitchFamily="34" charset="0"/>
              </a:rPr>
              <a:t>management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practices</a:t>
            </a:r>
            <a:r>
              <a:rPr lang="es-ES" dirty="0">
                <a:latin typeface="Arial" pitchFamily="34" charset="0"/>
              </a:rPr>
              <a:t>.</a:t>
            </a:r>
          </a:p>
          <a:p>
            <a:r>
              <a:rPr lang="es-ES" dirty="0">
                <a:latin typeface="Arial" pitchFamily="34" charset="0"/>
              </a:rPr>
              <a:t>- </a:t>
            </a:r>
            <a:r>
              <a:rPr lang="es-ES" dirty="0" err="1">
                <a:latin typeface="Arial" pitchFamily="34" charset="0"/>
              </a:rPr>
              <a:t>This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is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about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aligning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your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team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around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common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purposes</a:t>
            </a:r>
            <a:r>
              <a:rPr lang="es-ES" dirty="0">
                <a:latin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</a:rPr>
              <a:t>daily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objectives</a:t>
            </a:r>
            <a:r>
              <a:rPr lang="es-ES" dirty="0">
                <a:latin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</a:rPr>
              <a:t>is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about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leveraging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your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people</a:t>
            </a:r>
            <a:r>
              <a:rPr lang="es-ES" dirty="0">
                <a:latin typeface="Arial" pitchFamily="34" charset="0"/>
              </a:rPr>
              <a:t> to </a:t>
            </a:r>
            <a:r>
              <a:rPr lang="es-ES" dirty="0" err="1">
                <a:latin typeface="Arial" pitchFamily="34" charset="0"/>
              </a:rPr>
              <a:t>their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fullest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potential</a:t>
            </a:r>
            <a:r>
              <a:rPr lang="es-ES" dirty="0">
                <a:latin typeface="Arial" pitchFamily="34" charset="0"/>
              </a:rPr>
              <a:t> and to </a:t>
            </a:r>
            <a:r>
              <a:rPr lang="es-ES" dirty="0" err="1">
                <a:latin typeface="Arial" pitchFamily="34" charset="0"/>
              </a:rPr>
              <a:t>have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them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contribute</a:t>
            </a:r>
            <a:r>
              <a:rPr lang="es-ES" dirty="0">
                <a:latin typeface="Arial" pitchFamily="34" charset="0"/>
              </a:rPr>
              <a:t> to </a:t>
            </a:r>
            <a:r>
              <a:rPr lang="es-ES" dirty="0" err="1">
                <a:latin typeface="Arial" pitchFamily="34" charset="0"/>
              </a:rPr>
              <a:t>improving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ways</a:t>
            </a:r>
            <a:r>
              <a:rPr lang="es-ES" dirty="0">
                <a:latin typeface="Arial" pitchFamily="34" charset="0"/>
              </a:rPr>
              <a:t> of </a:t>
            </a:r>
            <a:r>
              <a:rPr lang="es-ES" dirty="0" err="1">
                <a:latin typeface="Arial" pitchFamily="34" charset="0"/>
              </a:rPr>
              <a:t>working</a:t>
            </a:r>
            <a:endParaRPr lang="es-ES" dirty="0">
              <a:latin typeface="Arial" pitchFamily="34" charset="0"/>
            </a:endParaRPr>
          </a:p>
          <a:p>
            <a:r>
              <a:rPr lang="es-ES" dirty="0">
                <a:latin typeface="Arial" pitchFamily="34" charset="0"/>
              </a:rPr>
              <a:t>- </a:t>
            </a:r>
            <a:r>
              <a:rPr lang="es-ES" dirty="0" err="1">
                <a:latin typeface="Arial" pitchFamily="34" charset="0"/>
              </a:rPr>
              <a:t>We’re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going</a:t>
            </a:r>
            <a:r>
              <a:rPr lang="es-ES" dirty="0">
                <a:latin typeface="Arial" pitchFamily="34" charset="0"/>
              </a:rPr>
              <a:t> to explore </a:t>
            </a:r>
            <a:r>
              <a:rPr lang="es-ES" dirty="0" err="1">
                <a:latin typeface="Arial" pitchFamily="34" charset="0"/>
              </a:rPr>
              <a:t>these</a:t>
            </a:r>
            <a:r>
              <a:rPr lang="es-ES" dirty="0">
                <a:latin typeface="Arial" pitchFamily="34" charset="0"/>
              </a:rPr>
              <a:t> 4 </a:t>
            </a:r>
            <a:r>
              <a:rPr lang="es-ES" dirty="0" err="1">
                <a:latin typeface="Arial" pitchFamily="34" charset="0"/>
              </a:rPr>
              <a:t>loops</a:t>
            </a:r>
            <a:r>
              <a:rPr lang="es-ES" dirty="0">
                <a:latin typeface="Arial" pitchFamily="34" charset="0"/>
              </a:rPr>
              <a:t> in more </a:t>
            </a:r>
            <a:r>
              <a:rPr lang="es-ES" dirty="0" err="1">
                <a:latin typeface="Arial" pitchFamily="34" charset="0"/>
              </a:rPr>
              <a:t>detail</a:t>
            </a:r>
            <a:r>
              <a:rPr lang="es-ES" dirty="0">
                <a:latin typeface="Arial" pitchFamily="34" charset="0"/>
              </a:rPr>
              <a:t> – break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groups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into</a:t>
            </a:r>
            <a:r>
              <a:rPr lang="es-ES" dirty="0">
                <a:latin typeface="Arial" pitchFamily="34" charset="0"/>
              </a:rPr>
              <a:t> 4 </a:t>
            </a:r>
            <a:r>
              <a:rPr lang="es-ES" dirty="0" err="1">
                <a:latin typeface="Arial" pitchFamily="34" charset="0"/>
              </a:rPr>
              <a:t>teams</a:t>
            </a:r>
            <a:r>
              <a:rPr lang="es-ES" dirty="0">
                <a:latin typeface="Arial" pitchFamily="34" charset="0"/>
              </a:rPr>
              <a:t>.  </a:t>
            </a:r>
            <a:r>
              <a:rPr lang="es-ES" dirty="0" err="1">
                <a:latin typeface="Arial" pitchFamily="34" charset="0"/>
              </a:rPr>
              <a:t>Each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team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will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get</a:t>
            </a:r>
            <a:r>
              <a:rPr lang="es-ES" dirty="0">
                <a:latin typeface="Arial" pitchFamily="34" charset="0"/>
              </a:rPr>
              <a:t> a </a:t>
            </a:r>
            <a:r>
              <a:rPr lang="es-ES" dirty="0" err="1">
                <a:latin typeface="Arial" pitchFamily="34" charset="0"/>
              </a:rPr>
              <a:t>hand-out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with</a:t>
            </a:r>
            <a:r>
              <a:rPr lang="es-ES" dirty="0">
                <a:latin typeface="Arial" pitchFamily="34" charset="0"/>
              </a:rPr>
              <a:t> more </a:t>
            </a:r>
            <a:r>
              <a:rPr lang="es-ES" dirty="0" err="1">
                <a:latin typeface="Arial" pitchFamily="34" charset="0"/>
              </a:rPr>
              <a:t>information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about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your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loop</a:t>
            </a:r>
            <a:r>
              <a:rPr lang="es-ES" dirty="0">
                <a:latin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</a:rPr>
              <a:t>will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have</a:t>
            </a:r>
            <a:r>
              <a:rPr lang="es-ES" dirty="0">
                <a:latin typeface="Arial" pitchFamily="34" charset="0"/>
              </a:rPr>
              <a:t> 15 minutes to </a:t>
            </a:r>
            <a:r>
              <a:rPr lang="es-ES" dirty="0" err="1">
                <a:latin typeface="Arial" pitchFamily="34" charset="0"/>
              </a:rPr>
              <a:t>review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hand-out</a:t>
            </a:r>
            <a:r>
              <a:rPr lang="es-ES" dirty="0">
                <a:latin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</a:rPr>
              <a:t>then</a:t>
            </a:r>
            <a:r>
              <a:rPr lang="es-ES" dirty="0">
                <a:latin typeface="Arial" pitchFamily="34" charset="0"/>
              </a:rPr>
              <a:t> 4 minutes </a:t>
            </a:r>
            <a:r>
              <a:rPr lang="es-ES" dirty="0" err="1">
                <a:latin typeface="Arial" pitchFamily="34" charset="0"/>
              </a:rPr>
              <a:t>for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each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group</a:t>
            </a:r>
            <a:r>
              <a:rPr lang="es-ES" dirty="0">
                <a:latin typeface="Arial" pitchFamily="34" charset="0"/>
              </a:rPr>
              <a:t> to “</a:t>
            </a:r>
            <a:r>
              <a:rPr lang="es-ES" dirty="0" err="1">
                <a:latin typeface="Arial" pitchFamily="34" charset="0"/>
              </a:rPr>
              <a:t>teach</a:t>
            </a:r>
            <a:r>
              <a:rPr lang="es-ES" dirty="0">
                <a:latin typeface="Arial" pitchFamily="34" charset="0"/>
              </a:rPr>
              <a:t>” </a:t>
            </a:r>
            <a:r>
              <a:rPr lang="es-ES" dirty="0" err="1">
                <a:latin typeface="Arial" pitchFamily="34" charset="0"/>
              </a:rPr>
              <a:t>their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loop</a:t>
            </a:r>
            <a:r>
              <a:rPr lang="es-ES" dirty="0">
                <a:latin typeface="Arial" pitchFamily="34" charset="0"/>
              </a:rPr>
              <a:t> to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rest</a:t>
            </a:r>
            <a:r>
              <a:rPr lang="es-ES" dirty="0">
                <a:latin typeface="Arial" pitchFamily="34" charset="0"/>
              </a:rPr>
              <a:t> of </a:t>
            </a:r>
            <a:r>
              <a:rPr lang="es-ES" dirty="0" err="1">
                <a:latin typeface="Arial" pitchFamily="34" charset="0"/>
              </a:rPr>
              <a:t>the</a:t>
            </a:r>
            <a:r>
              <a:rPr lang="es-ES" dirty="0">
                <a:latin typeface="Arial" pitchFamily="34" charset="0"/>
              </a:rPr>
              <a:t> </a:t>
            </a:r>
            <a:r>
              <a:rPr lang="es-ES" dirty="0" err="1">
                <a:latin typeface="Arial" pitchFamily="34" charset="0"/>
              </a:rPr>
              <a:t>participants</a:t>
            </a:r>
            <a:endParaRPr lang="es-ES" b="1" dirty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334717" y="8293494"/>
            <a:ext cx="563121" cy="200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3232" indent="-28970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8819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2348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5876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9403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12931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6459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9986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3195C4-642D-47C0-9C0E-54F4B1E1B088}" type="slidenum">
              <a:rPr lang="es-ES" sz="1300"/>
              <a:pPr eaLnBrk="1" hangingPunct="1"/>
              <a:t>3</a:t>
            </a:fld>
            <a:endParaRPr lang="es-ES" sz="1300" dirty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4042102" y="82088"/>
            <a:ext cx="2759148" cy="1232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3232" indent="-28970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8819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2348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5876" indent="-231764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9403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12931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6459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9986" indent="-2317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sz="800" dirty="0"/>
              <a:t>JOH-TEM015-20101127-YB-Template 1- TARIK </a:t>
            </a:r>
            <a:r>
              <a:rPr lang="es-ES" sz="800" dirty="0" err="1"/>
              <a:t>ALATOVIC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290560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21BF2-83D5-4125-9E0F-95ADBE77112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5425" y="566738"/>
            <a:ext cx="7088188" cy="3987800"/>
          </a:xfrm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857" y="4868364"/>
            <a:ext cx="5645428" cy="24655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8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7376" y="5002160"/>
            <a:ext cx="5865404" cy="246558"/>
          </a:xfrm>
        </p:spPr>
        <p:txBody>
          <a:bodyPr/>
          <a:lstStyle/>
          <a:p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8685" y="8897127"/>
            <a:ext cx="78833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ES_tradnl" smtClean="0"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5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990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4678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6599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7376" y="5002160"/>
            <a:ext cx="5865404" cy="246558"/>
          </a:xfrm>
        </p:spPr>
        <p:txBody>
          <a:bodyPr/>
          <a:lstStyle/>
          <a:p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8685" y="8897127"/>
            <a:ext cx="78833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ES_tradnl" smtClean="0">
                <a:latin typeface="Calibri" panose="020F0502020204030204" pitchFamily="34" charset="0"/>
              </a:rPr>
              <a:pPr>
                <a:defRPr/>
              </a:pPr>
              <a:t>9</a:t>
            </a:fld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8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550" y="4836745"/>
            <a:ext cx="5791528" cy="24622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82804" y="8485294"/>
            <a:ext cx="75275" cy="338554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s-CL" smtClean="0"/>
              <a:pPr>
                <a:defRPr/>
              </a:pPr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193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ltGray"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6487202"/>
              </p:ext>
            </p:extLst>
          </p:nvPr>
        </p:nvGraphicFramePr>
        <p:xfrm>
          <a:off x="2162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02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2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1874173" y="1256239"/>
            <a:ext cx="8478152" cy="502445"/>
          </a:xfrm>
          <a:prstGeom prst="rect">
            <a:avLst/>
          </a:prstGeom>
        </p:spPr>
        <p:txBody>
          <a:bodyPr anchor="t"/>
          <a:lstStyle>
            <a:lvl1pPr>
              <a:defRPr lang="x-none" sz="3200" b="1" baseline="0">
                <a:solidFill>
                  <a:schemeClr val="accent3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x-none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1874173" y="2800217"/>
            <a:ext cx="3815427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x-none" sz="1600" cap="none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x-none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1874173" y="4087971"/>
            <a:ext cx="38154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1">
              <a:defRPr lang="x-none"/>
            </a:pPr>
            <a:r>
              <a:rPr lang="x-none" sz="1600" baseline="0" noProof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85676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6" name="Diapositiva de think-cell" r:id="rId4" imgW="347" imgH="346" progId="TCLayout.ActiveDocument.1">
                  <p:embed/>
                </p:oleObj>
              </mc:Choice>
              <mc:Fallback>
                <p:oleObj name="Diapositiva de think-cell" r:id="rId4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x-none" dirty="0"/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10658003" y="51835"/>
            <a:ext cx="1231563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026"/>
            <a:endParaRPr lang="x-none" sz="612" baseline="0" noProof="0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489" userDrawn="1">
          <p15:clr>
            <a:srgbClr val="F26B43"/>
          </p15:clr>
        </p15:guide>
        <p15:guide id="2" pos="101" userDrawn="1">
          <p15:clr>
            <a:srgbClr val="F26B43"/>
          </p15:clr>
        </p15:guide>
        <p15:guide id="3" orient="horz" pos="701" userDrawn="1">
          <p15:clr>
            <a:srgbClr val="F26B43"/>
          </p15:clr>
        </p15:guide>
        <p15:guide id="4" orient="horz" pos="3991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6" name="Diapositiva de think-cell" r:id="rId4" imgW="530" imgH="528" progId="TCLayout.ActiveDocument.1">
                  <p:embed/>
                </p:oleObj>
              </mc:Choice>
              <mc:Fallback>
                <p:oleObj name="Diapositiva de think-cell" r:id="rId4" imgW="530" imgH="52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8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 bwMode="ltGray"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2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7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2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1874173" y="1256239"/>
            <a:ext cx="8478152" cy="502445"/>
          </a:xfrm>
          <a:prstGeom prst="rect">
            <a:avLst/>
          </a:prstGeom>
        </p:spPr>
        <p:txBody>
          <a:bodyPr anchor="t"/>
          <a:lstStyle>
            <a:lvl1pPr>
              <a:defRPr lang="x-none" sz="3200" b="1" baseline="0">
                <a:solidFill>
                  <a:schemeClr val="accent3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s-ES" noProof="0" smtClean="0"/>
              <a:t>Haga clic para modificar el estilo de título del patrón</a:t>
            </a:r>
            <a:endParaRPr lang="x-none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1874173" y="2800217"/>
            <a:ext cx="3815427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x-none" sz="1600" cap="none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s-ES" noProof="0" smtClean="0"/>
              <a:t>Haga clic para modificar el estilo de subtítulo del patrón</a:t>
            </a:r>
            <a:endParaRPr lang="x-none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1874173" y="4087971"/>
            <a:ext cx="38154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hangingPunct="1">
              <a:defRPr lang="x-none"/>
            </a:pPr>
            <a:r>
              <a:rPr dirty="0">
                <a:solidFill>
                  <a:srgbClr val="808080"/>
                </a:solidFill>
                <a:latin typeface="Arial"/>
              </a:rPr>
              <a:t>Document type | Date</a:t>
            </a:r>
          </a:p>
        </p:txBody>
      </p:sp>
    </p:spTree>
    <p:extLst>
      <p:ext uri="{BB962C8B-B14F-4D97-AF65-F5344CB8AC3E}">
        <p14:creationId xmlns:p14="http://schemas.microsoft.com/office/powerpoint/2010/main" val="404614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1" name="Diapositiva de think-cell" r:id="rId4" imgW="347" imgH="346" progId="TCLayout.ActiveDocument.1">
                  <p:embed/>
                </p:oleObj>
              </mc:Choice>
              <mc:Fallback>
                <p:oleObj name="Diapositiva de think-cell" r:id="rId4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x-none" dirty="0"/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10658003" y="51835"/>
            <a:ext cx="1231563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026"/>
            <a:endParaRPr lang="x-none" sz="612" dirty="0">
              <a:solidFill>
                <a:srgbClr val="8080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0516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7489">
          <p15:clr>
            <a:srgbClr val="F26B43"/>
          </p15:clr>
        </p15:guide>
        <p15:guide id="4294967295" pos="101">
          <p15:clr>
            <a:srgbClr val="F26B43"/>
          </p15:clr>
        </p15:guide>
        <p15:guide id="4294967295" orient="horz" pos="701">
          <p15:clr>
            <a:srgbClr val="F26B43"/>
          </p15:clr>
        </p15:guide>
        <p15:guide id="4294967295" orient="horz" pos="399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image" Target="../media/image2.jpg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" Type="http://schemas.openxmlformats.org/officeDocument/2006/relationships/theme" Target="../theme/theme2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1.emf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oleObject" Target="../embeddings/oleObject5.bin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vmlDrawing" Target="../drawings/vmlDrawing5.v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1">
          <a:blip r:embed="rId2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1725175"/>
              </p:ext>
            </p:extLst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2" name="Diapositiva de think-cell" r:id="rId24" imgW="270" imgH="270" progId="TCLayout.ActiveDocument.1">
                  <p:embed/>
                </p:oleObj>
              </mc:Choice>
              <mc:Fallback>
                <p:oleObj name="Diapositiva de think-cell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x-none" sz="2176" b="0" i="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832100" y="705549"/>
            <a:ext cx="90553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x-none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 userDrawn="1"/>
        </p:nvSpPr>
        <p:spPr bwMode="gray">
          <a:xfrm>
            <a:off x="1317687" y="77303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x-none" sz="800" cap="all" baseline="0" noProof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 userDrawn="1"/>
        </p:nvSpPr>
        <p:spPr bwMode="gray">
          <a:xfrm>
            <a:off x="1317687" y="1190350"/>
            <a:ext cx="105697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x-none"/>
            </a:pPr>
            <a:r>
              <a:rPr lang="x-none" sz="1600" baseline="0" noProof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 userDrawn="1"/>
        </p:nvGrpSpPr>
        <p:grpSpPr bwMode="gray">
          <a:xfrm>
            <a:off x="1317687" y="6437248"/>
            <a:ext cx="10569784" cy="328807"/>
            <a:chOff x="75" y="3938"/>
            <a:chExt cx="5385" cy="203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75" y="3938"/>
              <a:ext cx="5385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4138" indent="-84138">
                <a:defRPr lang="x-none"/>
              </a:pPr>
              <a:r>
                <a:rPr lang="x-none" sz="800" baseline="0" noProof="0" dirty="0">
                  <a:solidFill>
                    <a:schemeClr val="accent6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75" y="4065"/>
              <a:ext cx="5152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519113" indent="-519113" defTabSz="1218026">
                <a:tabLst/>
              </a:pPr>
              <a:r>
                <a:rPr lang="x-none" sz="800" baseline="0" noProof="0" dirty="0">
                  <a:solidFill>
                    <a:schemeClr val="accent6"/>
                  </a:solidFill>
                  <a:latin typeface="+mn-lt"/>
                  <a:ea typeface="+mn-ea"/>
                </a:rPr>
                <a:t>SOURCE : Source</a:t>
              </a:r>
              <a:endParaRPr lang="en-US" sz="800" baseline="0" noProof="0" dirty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371626" y="2615195"/>
            <a:ext cx="5801188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x-none" dirty="0"/>
          </a:p>
        </p:txBody>
      </p:sp>
      <p:grpSp>
        <p:nvGrpSpPr>
          <p:cNvPr id="15" name="ACET" hidden="1"/>
          <p:cNvGrpSpPr>
            <a:grpSpLocks/>
          </p:cNvGrpSpPr>
          <p:nvPr userDrawn="1"/>
        </p:nvGrpSpPr>
        <p:grpSpPr bwMode="gray">
          <a:xfrm>
            <a:off x="2371623" y="1915581"/>
            <a:ext cx="5801188" cy="510221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x-none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x-none" sz="1600" baseline="0" noProof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61" name="Slide Number"/>
          <p:cNvSpPr txBox="1">
            <a:spLocks/>
          </p:cNvSpPr>
          <p:nvPr userDrawn="1"/>
        </p:nvSpPr>
        <p:spPr bwMode="gray">
          <a:xfrm>
            <a:off x="11762437" y="6641718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x-none" sz="800" baseline="0" smtClean="0">
                <a:solidFill>
                  <a:schemeClr val="accent6"/>
                </a:solidFill>
              </a:rPr>
              <a:pPr lvl="0" algn="r"/>
              <a:t>‹Nº›</a:t>
            </a:fld>
            <a:endParaRPr lang="x-none" sz="800" baseline="0" dirty="0">
              <a:solidFill>
                <a:schemeClr val="accent6"/>
              </a:solidFill>
            </a:endParaRPr>
          </a:p>
        </p:txBody>
      </p:sp>
      <p:grpSp>
        <p:nvGrpSpPr>
          <p:cNvPr id="59" name="LegendBoxes" hidden="1"/>
          <p:cNvGrpSpPr>
            <a:grpSpLocks/>
          </p:cNvGrpSpPr>
          <p:nvPr userDrawn="1"/>
        </p:nvGrpSpPr>
        <p:grpSpPr bwMode="auto">
          <a:xfrm>
            <a:off x="11123882" y="1297028"/>
            <a:ext cx="763588" cy="996951"/>
            <a:chOff x="4936" y="176"/>
            <a:chExt cx="481" cy="628"/>
          </a:xfrm>
        </p:grpSpPr>
        <p:sp>
          <p:nvSpPr>
            <p:cNvPr id="102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03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04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05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06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07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08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09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110" name="LegendLines" hidden="1"/>
          <p:cNvGrpSpPr>
            <a:grpSpLocks/>
          </p:cNvGrpSpPr>
          <p:nvPr userDrawn="1"/>
        </p:nvGrpSpPr>
        <p:grpSpPr bwMode="auto">
          <a:xfrm>
            <a:off x="10815907" y="1297028"/>
            <a:ext cx="1071563" cy="730251"/>
            <a:chOff x="4750" y="176"/>
            <a:chExt cx="675" cy="460"/>
          </a:xfrm>
        </p:grpSpPr>
        <p:sp>
          <p:nvSpPr>
            <p:cNvPr id="111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12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13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114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15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16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117" name="Sticker" hidden="1"/>
          <p:cNvGrpSpPr/>
          <p:nvPr userDrawn="1"/>
        </p:nvGrpSpPr>
        <p:grpSpPr bwMode="auto">
          <a:xfrm>
            <a:off x="11162464" y="1297028"/>
            <a:ext cx="725006" cy="150811"/>
            <a:chOff x="8015769" y="285750"/>
            <a:chExt cx="725006" cy="150811"/>
          </a:xfrm>
        </p:grpSpPr>
        <p:sp>
          <p:nvSpPr>
            <p:cNvPr id="118" name="StickerRectangle"/>
            <p:cNvSpPr>
              <a:spLocks noChangeArrowheads="1"/>
            </p:cNvSpPr>
            <p:nvPr/>
          </p:nvSpPr>
          <p:spPr bwMode="auto">
            <a:xfrm>
              <a:off x="8015769" y="285750"/>
              <a:ext cx="72500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800" baseline="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119" name="AutoShape 31"/>
            <p:cNvCxnSpPr>
              <a:cxnSpLocks noChangeShapeType="1"/>
              <a:stCxn id="118" idx="2"/>
              <a:endCxn id="118" idx="4"/>
            </p:cNvCxnSpPr>
            <p:nvPr/>
          </p:nvCxnSpPr>
          <p:spPr bwMode="auto">
            <a:xfrm>
              <a:off x="8015769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32"/>
            <p:cNvCxnSpPr>
              <a:cxnSpLocks noChangeShapeType="1"/>
              <a:stCxn id="118" idx="4"/>
              <a:endCxn id="118" idx="6"/>
            </p:cNvCxnSpPr>
            <p:nvPr/>
          </p:nvCxnSpPr>
          <p:spPr bwMode="auto">
            <a:xfrm>
              <a:off x="8015769" y="436561"/>
              <a:ext cx="72500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1" name="LegendMoons" hidden="1"/>
          <p:cNvGrpSpPr/>
          <p:nvPr userDrawn="1"/>
        </p:nvGrpSpPr>
        <p:grpSpPr bwMode="auto">
          <a:xfrm>
            <a:off x="11057040" y="1297028"/>
            <a:ext cx="830430" cy="1306516"/>
            <a:chOff x="6655594" y="273840"/>
            <a:chExt cx="830430" cy="1306516"/>
          </a:xfrm>
        </p:grpSpPr>
        <p:grpSp>
          <p:nvGrpSpPr>
            <p:cNvPr id="122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40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41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123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38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39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124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13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3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125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134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35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126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127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128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129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130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131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132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33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</p:sldLayoutIdLst>
  <p:hf hdr="0" ftr="0" dt="0"/>
  <p:txStyles>
    <p:titleStyle>
      <a:lvl1pPr algn="l" defTabSz="1218026" rtl="0" eaLnBrk="1" fontAlgn="base" hangingPunct="1">
        <a:spcBef>
          <a:spcPct val="0"/>
        </a:spcBef>
        <a:spcAft>
          <a:spcPct val="0"/>
        </a:spcAft>
        <a:tabLst>
          <a:tab pos="367135" algn="l"/>
        </a:tabLst>
        <a:defRPr lang="x-none" sz="2000" b="1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2pPr>
      <a:lvl3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3pPr>
      <a:lvl4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4pPr>
      <a:lvl5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5pPr>
      <a:lvl6pPr marL="621970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6pPr>
      <a:lvl7pPr marL="1243941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7pPr>
      <a:lvl8pPr marL="1865909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8pPr>
      <a:lvl9pPr marL="2487880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9pPr>
    </p:titleStyle>
    <p:bodyStyle>
      <a:lvl1pPr marL="0" indent="0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x-none"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024" indent="-192024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x-none" sz="1600" baseline="0">
          <a:solidFill>
            <a:schemeClr val="tx1"/>
          </a:solidFill>
          <a:latin typeface="+mn-lt"/>
        </a:defRPr>
      </a:lvl2pPr>
      <a:lvl3pPr marL="457200" indent="-265176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x-none" sz="1600" baseline="0">
          <a:solidFill>
            <a:schemeClr val="tx1"/>
          </a:solidFill>
          <a:latin typeface="+mn-lt"/>
        </a:defRPr>
      </a:lvl3pPr>
      <a:lvl4pPr marL="612648" indent="-155448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x-none" sz="1600" baseline="0">
          <a:solidFill>
            <a:schemeClr val="tx1"/>
          </a:solidFill>
          <a:latin typeface="+mn-lt"/>
        </a:defRPr>
      </a:lvl4pPr>
      <a:lvl5pPr marL="749808" indent="-128016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5pPr>
      <a:lvl6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6pPr>
      <a:lvl7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7pPr>
      <a:lvl8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8pPr>
      <a:lvl9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1pPr>
      <a:lvl2pPr marL="62197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24394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3pPr>
      <a:lvl4pPr marL="1865909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4pPr>
      <a:lvl5pPr marL="248788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5pPr>
      <a:lvl6pPr marL="310985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6pPr>
      <a:lvl7pPr marL="373182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7pPr>
      <a:lvl8pPr marL="435379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8pPr>
      <a:lvl9pPr marL="497576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1">
          <a:blip r:embed="rId2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/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3" name="Diapositiva de think-cell" r:id="rId23" imgW="270" imgH="270" progId="TCLayout.ActiveDocument.1">
                  <p:embed/>
                </p:oleObj>
              </mc:Choice>
              <mc:Fallback>
                <p:oleObj name="Diapositiva de think-cell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6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x-none" sz="2176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832100" y="705549"/>
            <a:ext cx="90553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x-none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 userDrawn="1"/>
        </p:nvSpPr>
        <p:spPr bwMode="gray">
          <a:xfrm>
            <a:off x="1317687" y="77303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x-none" sz="800" cap="all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 userDrawn="1"/>
        </p:nvSpPr>
        <p:spPr bwMode="gray">
          <a:xfrm>
            <a:off x="1317687" y="1190350"/>
            <a:ext cx="105697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x-none"/>
            </a:pPr>
            <a:r>
              <a:rPr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 userDrawn="1"/>
        </p:nvGrpSpPr>
        <p:grpSpPr bwMode="gray">
          <a:xfrm>
            <a:off x="1317687" y="6437248"/>
            <a:ext cx="10569784" cy="328807"/>
            <a:chOff x="75" y="3938"/>
            <a:chExt cx="5385" cy="203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75" y="3938"/>
              <a:ext cx="5385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lang="x-none"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lang="x-none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4138" indent="-84138">
                <a:defRPr lang="x-none"/>
              </a:pPr>
              <a:r>
                <a:rPr sz="800" dirty="0">
                  <a:solidFill>
                    <a:srgbClr val="80808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75" y="4065"/>
              <a:ext cx="5152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519113" indent="-519113" defTabSz="1218026"/>
              <a:r>
                <a:rPr lang="x-none" sz="800" dirty="0">
                  <a:solidFill>
                    <a:srgbClr val="808080"/>
                  </a:solidFill>
                  <a:latin typeface="Arial"/>
                </a:rPr>
                <a:t>SOURCE : Source</a:t>
              </a:r>
              <a:endParaRPr lang="en-US" sz="800" dirty="0">
                <a:solidFill>
                  <a:srgbClr val="808080"/>
                </a:solidFill>
                <a:latin typeface="Arial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371626" y="2615195"/>
            <a:ext cx="5801188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latinLnBrk="0"/>
            <a:r>
              <a:rPr lang="es-ES" smtClean="0"/>
              <a:t>Haga clic para modificar el estilo de texto del patrón</a:t>
            </a:r>
          </a:p>
          <a:p>
            <a:pPr lvl="1" latinLnBrk="0"/>
            <a:r>
              <a:rPr lang="es-ES" smtClean="0"/>
              <a:t>Segundo nivel</a:t>
            </a:r>
          </a:p>
          <a:p>
            <a:pPr lvl="2" latinLnBrk="0"/>
            <a:r>
              <a:rPr lang="es-ES" smtClean="0"/>
              <a:t>Tercer nivel</a:t>
            </a:r>
          </a:p>
          <a:p>
            <a:pPr lvl="3" latinLnBrk="0"/>
            <a:r>
              <a:rPr lang="es-ES" smtClean="0"/>
              <a:t>Cuarto nivel</a:t>
            </a:r>
          </a:p>
          <a:p>
            <a:pPr lvl="4" latinLnBrk="0"/>
            <a:r>
              <a:rPr lang="es-ES" smtClean="0"/>
              <a:t>Quinto nivel</a:t>
            </a:r>
            <a:endParaRPr lang="x-none" dirty="0"/>
          </a:p>
        </p:txBody>
      </p:sp>
      <p:grpSp>
        <p:nvGrpSpPr>
          <p:cNvPr id="15" name="ACET" hidden="1"/>
          <p:cNvGrpSpPr>
            <a:grpSpLocks/>
          </p:cNvGrpSpPr>
          <p:nvPr userDrawn="1"/>
        </p:nvGrpSpPr>
        <p:grpSpPr bwMode="gray">
          <a:xfrm>
            <a:off x="2371623" y="1915581"/>
            <a:ext cx="5801188" cy="510221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x-none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x-none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61" name="Slide Number"/>
          <p:cNvSpPr txBox="1">
            <a:spLocks/>
          </p:cNvSpPr>
          <p:nvPr userDrawn="1"/>
        </p:nvSpPr>
        <p:spPr bwMode="gray">
          <a:xfrm>
            <a:off x="11762437" y="6641718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pPr algn="r"/>
            <a:fld id="{42C328C1-A84F-4A39-A664-DBA00541A8C6}" type="slidenum">
              <a:rPr sz="800" smtClean="0">
                <a:solidFill>
                  <a:srgbClr val="808080"/>
                </a:solidFill>
              </a:rPr>
              <a:pPr algn="r"/>
              <a:t>‹Nº›</a:t>
            </a:fld>
            <a:endParaRPr sz="800" dirty="0">
              <a:solidFill>
                <a:srgbClr val="808080"/>
              </a:solidFill>
            </a:endParaRPr>
          </a:p>
        </p:txBody>
      </p:sp>
      <p:grpSp>
        <p:nvGrpSpPr>
          <p:cNvPr id="59" name="LegendBoxes" hidden="1"/>
          <p:cNvGrpSpPr>
            <a:grpSpLocks/>
          </p:cNvGrpSpPr>
          <p:nvPr userDrawn="1"/>
        </p:nvGrpSpPr>
        <p:grpSpPr bwMode="auto">
          <a:xfrm>
            <a:off x="11123882" y="1297028"/>
            <a:ext cx="763588" cy="996951"/>
            <a:chOff x="4936" y="176"/>
            <a:chExt cx="481" cy="628"/>
          </a:xfrm>
        </p:grpSpPr>
        <p:sp>
          <p:nvSpPr>
            <p:cNvPr id="102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03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4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05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07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09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0" name="LegendLines" hidden="1"/>
          <p:cNvGrpSpPr>
            <a:grpSpLocks/>
          </p:cNvGrpSpPr>
          <p:nvPr userDrawn="1"/>
        </p:nvGrpSpPr>
        <p:grpSpPr bwMode="auto">
          <a:xfrm>
            <a:off x="10815907" y="1297028"/>
            <a:ext cx="1071563" cy="730251"/>
            <a:chOff x="4750" y="176"/>
            <a:chExt cx="675" cy="460"/>
          </a:xfrm>
        </p:grpSpPr>
        <p:sp>
          <p:nvSpPr>
            <p:cNvPr id="111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15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16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117" name="McKSticker" hidden="1"/>
          <p:cNvGrpSpPr/>
          <p:nvPr userDrawn="1"/>
        </p:nvGrpSpPr>
        <p:grpSpPr bwMode="auto">
          <a:xfrm>
            <a:off x="11162464" y="1297028"/>
            <a:ext cx="725006" cy="150811"/>
            <a:chOff x="8015769" y="285750"/>
            <a:chExt cx="725006" cy="150811"/>
          </a:xfrm>
        </p:grpSpPr>
        <p:sp>
          <p:nvSpPr>
            <p:cNvPr id="118" name="StickerRectangle"/>
            <p:cNvSpPr>
              <a:spLocks noChangeArrowheads="1"/>
            </p:cNvSpPr>
            <p:nvPr/>
          </p:nvSpPr>
          <p:spPr bwMode="auto">
            <a:xfrm>
              <a:off x="8015769" y="285750"/>
              <a:ext cx="72500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9A46"/>
                </a:buClr>
              </a:pPr>
              <a:r>
                <a:rPr lang="en-US" sz="8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119" name="AutoShape 31"/>
            <p:cNvCxnSpPr>
              <a:cxnSpLocks noChangeShapeType="1"/>
              <a:stCxn id="118" idx="2"/>
              <a:endCxn id="118" idx="4"/>
            </p:cNvCxnSpPr>
            <p:nvPr/>
          </p:nvCxnSpPr>
          <p:spPr bwMode="auto">
            <a:xfrm>
              <a:off x="8015769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32"/>
            <p:cNvCxnSpPr>
              <a:cxnSpLocks noChangeShapeType="1"/>
              <a:stCxn id="118" idx="4"/>
              <a:endCxn id="118" idx="6"/>
            </p:cNvCxnSpPr>
            <p:nvPr/>
          </p:nvCxnSpPr>
          <p:spPr bwMode="auto">
            <a:xfrm>
              <a:off x="8015769" y="436561"/>
              <a:ext cx="72500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1" name="LegendMoons" hidden="1"/>
          <p:cNvGrpSpPr/>
          <p:nvPr userDrawn="1"/>
        </p:nvGrpSpPr>
        <p:grpSpPr bwMode="auto">
          <a:xfrm>
            <a:off x="11057040" y="1297028"/>
            <a:ext cx="830430" cy="1306516"/>
            <a:chOff x="6655594" y="273840"/>
            <a:chExt cx="830430" cy="1306516"/>
          </a:xfrm>
        </p:grpSpPr>
        <p:grpSp>
          <p:nvGrpSpPr>
            <p:cNvPr id="122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40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1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3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38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9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4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13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5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134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5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6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27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28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29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130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9A46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131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132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3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809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defTabSz="1218026" rtl="0" eaLnBrk="1" fontAlgn="base" hangingPunct="1">
        <a:spcBef>
          <a:spcPct val="0"/>
        </a:spcBef>
        <a:spcAft>
          <a:spcPct val="0"/>
        </a:spcAft>
        <a:tabLst>
          <a:tab pos="367135" algn="l"/>
        </a:tabLst>
        <a:defRPr lang="x-none" sz="2000" b="1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2pPr>
      <a:lvl3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3pPr>
      <a:lvl4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4pPr>
      <a:lvl5pPr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5pPr>
      <a:lvl6pPr marL="621970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6pPr>
      <a:lvl7pPr marL="1243941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7pPr>
      <a:lvl8pPr marL="1865909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8pPr>
      <a:lvl9pPr marL="2487880" algn="l" defTabSz="1218026" rtl="0" eaLnBrk="1" fontAlgn="base" hangingPunct="1">
        <a:spcBef>
          <a:spcPct val="0"/>
        </a:spcBef>
        <a:spcAft>
          <a:spcPct val="0"/>
        </a:spcAft>
        <a:defRPr lang="x-none" sz="2584" b="1">
          <a:solidFill>
            <a:schemeClr val="tx2"/>
          </a:solidFill>
          <a:latin typeface="Arial" charset="0"/>
        </a:defRPr>
      </a:lvl9pPr>
    </p:titleStyle>
    <p:bodyStyle>
      <a:lvl1pPr marL="0" indent="0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x-none"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024" indent="-192024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x-none" sz="1600" baseline="0">
          <a:solidFill>
            <a:schemeClr val="tx1"/>
          </a:solidFill>
          <a:latin typeface="+mn-lt"/>
        </a:defRPr>
      </a:lvl2pPr>
      <a:lvl3pPr marL="457200" indent="-265176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x-none" sz="1600" baseline="0">
          <a:solidFill>
            <a:schemeClr val="tx1"/>
          </a:solidFill>
          <a:latin typeface="+mn-lt"/>
        </a:defRPr>
      </a:lvl3pPr>
      <a:lvl4pPr marL="612648" indent="-155448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x-none" sz="1600" baseline="0">
          <a:solidFill>
            <a:schemeClr val="tx1"/>
          </a:solidFill>
          <a:latin typeface="+mn-lt"/>
        </a:defRPr>
      </a:lvl4pPr>
      <a:lvl5pPr marL="749808" indent="-128016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5pPr>
      <a:lvl6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6pPr>
      <a:lvl7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7pPr>
      <a:lvl8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8pPr>
      <a:lvl9pPr marL="1020030" indent="-177089" algn="l" defTabSz="12180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2176" baseline="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1pPr>
      <a:lvl2pPr marL="62197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24394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3pPr>
      <a:lvl4pPr marL="1865909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4pPr>
      <a:lvl5pPr marL="248788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5pPr>
      <a:lvl6pPr marL="310985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6pPr>
      <a:lvl7pPr marL="373182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7pPr>
      <a:lvl8pPr marL="4353790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8pPr>
      <a:lvl9pPr marL="4975761" algn="l" defTabSz="1243941" rtl="0" eaLnBrk="1" latinLnBrk="0" hangingPunct="1">
        <a:defRPr lang="x-none" sz="24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2.xml"/><Relationship Id="rId7" Type="http://schemas.openxmlformats.org/officeDocument/2006/relationships/image" Target="../media/image7.emf"/><Relationship Id="rId2" Type="http://schemas.openxmlformats.org/officeDocument/2006/relationships/tags" Target="../tags/tag4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4.png"/><Relationship Id="rId3" Type="http://schemas.openxmlformats.org/officeDocument/2006/relationships/tags" Target="../tags/tag113.xml"/><Relationship Id="rId21" Type="http://schemas.openxmlformats.org/officeDocument/2006/relationships/image" Target="../media/image17.png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tags" Target="../tags/tag112.xml"/><Relationship Id="rId16" Type="http://schemas.openxmlformats.org/officeDocument/2006/relationships/image" Target="../media/image6.emf"/><Relationship Id="rId20" Type="http://schemas.openxmlformats.org/officeDocument/2006/relationships/image" Target="../media/image16.png"/><Relationship Id="rId1" Type="http://schemas.openxmlformats.org/officeDocument/2006/relationships/vmlDrawing" Target="../drawings/vmlDrawing17.v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image" Target="../media/image20.png"/><Relationship Id="rId5" Type="http://schemas.openxmlformats.org/officeDocument/2006/relationships/tags" Target="../tags/tag115.xml"/><Relationship Id="rId15" Type="http://schemas.openxmlformats.org/officeDocument/2006/relationships/oleObject" Target="../embeddings/oleObject17.bin"/><Relationship Id="rId23" Type="http://schemas.openxmlformats.org/officeDocument/2006/relationships/image" Target="../media/image19.png"/><Relationship Id="rId10" Type="http://schemas.openxmlformats.org/officeDocument/2006/relationships/tags" Target="../tags/tag120.xml"/><Relationship Id="rId19" Type="http://schemas.openxmlformats.org/officeDocument/2006/relationships/image" Target="../media/image15.png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notesSlide" Target="../notesSlides/notesSlide9.xml"/><Relationship Id="rId22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24.xml"/><Relationship Id="rId7" Type="http://schemas.openxmlformats.org/officeDocument/2006/relationships/oleObject" Target="../embeddings/oleObject18.bin"/><Relationship Id="rId2" Type="http://schemas.openxmlformats.org/officeDocument/2006/relationships/tags" Target="../tags/tag123.xml"/><Relationship Id="rId1" Type="http://schemas.openxmlformats.org/officeDocument/2006/relationships/vmlDrawing" Target="../drawings/vmlDrawing18.v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slide" Target="slide9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slide" Target="slide5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30.xml"/><Relationship Id="rId11" Type="http://schemas.openxmlformats.org/officeDocument/2006/relationships/image" Target="../media/image3.emf"/><Relationship Id="rId5" Type="http://schemas.openxmlformats.org/officeDocument/2006/relationships/tags" Target="../tags/tag129.xml"/><Relationship Id="rId10" Type="http://schemas.openxmlformats.org/officeDocument/2006/relationships/oleObject" Target="../embeddings/oleObject19.bin"/><Relationship Id="rId4" Type="http://schemas.openxmlformats.org/officeDocument/2006/relationships/tags" Target="../tags/tag128.xml"/><Relationship Id="rId9" Type="http://schemas.openxmlformats.org/officeDocument/2006/relationships/notesSlide" Target="../notesSlides/notesSlide11.xml"/><Relationship Id="rId1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6.png"/><Relationship Id="rId3" Type="http://schemas.openxmlformats.org/officeDocument/2006/relationships/tags" Target="../tags/tag133.xml"/><Relationship Id="rId7" Type="http://schemas.openxmlformats.org/officeDocument/2006/relationships/image" Target="../media/image6.emf"/><Relationship Id="rId12" Type="http://schemas.openxmlformats.org/officeDocument/2006/relationships/image" Target="../media/image25.png"/><Relationship Id="rId2" Type="http://schemas.openxmlformats.org/officeDocument/2006/relationships/tags" Target="../tags/tag13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png"/><Relationship Id="rId5" Type="http://schemas.openxmlformats.org/officeDocument/2006/relationships/notesSlide" Target="../notesSlides/notesSlide12.xml"/><Relationship Id="rId10" Type="http://schemas.openxmlformats.org/officeDocument/2006/relationships/image" Target="../media/image2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13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13.xml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6.emf"/><Relationship Id="rId18" Type="http://schemas.openxmlformats.org/officeDocument/2006/relationships/image" Target="../media/image13.pn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1.jpeg"/><Relationship Id="rId2" Type="http://schemas.openxmlformats.org/officeDocument/2006/relationships/tags" Target="../tags/tag137.xml"/><Relationship Id="rId16" Type="http://schemas.openxmlformats.org/officeDocument/2006/relationships/image" Target="../media/image30.jpeg"/><Relationship Id="rId1" Type="http://schemas.openxmlformats.org/officeDocument/2006/relationships/vmlDrawing" Target="../drawings/vmlDrawing24.vml"/><Relationship Id="rId6" Type="http://schemas.openxmlformats.org/officeDocument/2006/relationships/tags" Target="../tags/tag141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140.xml"/><Relationship Id="rId15" Type="http://schemas.openxmlformats.org/officeDocument/2006/relationships/image" Target="../media/image29.jpe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145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147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10" Type="http://schemas.openxmlformats.org/officeDocument/2006/relationships/image" Target="../media/image13.png"/><Relationship Id="rId4" Type="http://schemas.openxmlformats.org/officeDocument/2006/relationships/tags" Target="../tags/tag148.xml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image" Target="../media/image10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image" Target="../media/image9.emf"/><Relationship Id="rId2" Type="http://schemas.openxmlformats.org/officeDocument/2006/relationships/tags" Target="../tags/tag43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9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slideLayout" Target="../slideLayouts/slideLayout5.xml"/><Relationship Id="rId10" Type="http://schemas.openxmlformats.org/officeDocument/2006/relationships/tags" Target="../tags/tag51.xml"/><Relationship Id="rId19" Type="http://schemas.openxmlformats.org/officeDocument/2006/relationships/image" Target="../media/image11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51.xml"/><Relationship Id="rId7" Type="http://schemas.openxmlformats.org/officeDocument/2006/relationships/image" Target="../media/image7.emf"/><Relationship Id="rId2" Type="http://schemas.openxmlformats.org/officeDocument/2006/relationships/tags" Target="../tags/tag150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7.bin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oleObject" Target="../embeddings/oleObject10.bin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notesSlide" Target="../notesSlides/notesSlide2.xml"/><Relationship Id="rId2" Type="http://schemas.openxmlformats.org/officeDocument/2006/relationships/tags" Target="../tags/tag56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image" Target="../media/image3.emf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10" Type="http://schemas.openxmlformats.org/officeDocument/2006/relationships/tags" Target="../tags/tag78.xml"/><Relationship Id="rId19" Type="http://schemas.openxmlformats.org/officeDocument/2006/relationships/oleObject" Target="../embeddings/oleObject11.bin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slide" Target="slide9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" Target="slide5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9.xml"/><Relationship Id="rId11" Type="http://schemas.openxmlformats.org/officeDocument/2006/relationships/image" Target="../media/image3.emf"/><Relationship Id="rId5" Type="http://schemas.openxmlformats.org/officeDocument/2006/relationships/tags" Target="../tags/tag88.xml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12.bin"/><Relationship Id="rId4" Type="http://schemas.openxmlformats.org/officeDocument/2006/relationships/tags" Target="../tags/tag87.xml"/><Relationship Id="rId9" Type="http://schemas.openxmlformats.org/officeDocument/2006/relationships/notesSlide" Target="../notesSlides/notesSlide4.xml"/><Relationship Id="rId1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92.xml"/><Relationship Id="rId7" Type="http://schemas.openxmlformats.org/officeDocument/2006/relationships/image" Target="../media/image6.emf"/><Relationship Id="rId2" Type="http://schemas.openxmlformats.org/officeDocument/2006/relationships/tags" Target="../tags/tag9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5.png"/><Relationship Id="rId3" Type="http://schemas.openxmlformats.org/officeDocument/2006/relationships/tags" Target="../tags/tag94.xml"/><Relationship Id="rId21" Type="http://schemas.openxmlformats.org/officeDocument/2006/relationships/image" Target="../media/image18.png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image" Target="../media/image14.png"/><Relationship Id="rId25" Type="http://schemas.openxmlformats.org/officeDocument/2006/relationships/image" Target="../media/image13.png"/><Relationship Id="rId2" Type="http://schemas.openxmlformats.org/officeDocument/2006/relationships/tags" Target="../tags/tag93.xml"/><Relationship Id="rId16" Type="http://schemas.openxmlformats.org/officeDocument/2006/relationships/image" Target="../media/image6.emf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4.v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image" Target="../media/image21.png"/><Relationship Id="rId5" Type="http://schemas.openxmlformats.org/officeDocument/2006/relationships/tags" Target="../tags/tag96.xml"/><Relationship Id="rId15" Type="http://schemas.openxmlformats.org/officeDocument/2006/relationships/oleObject" Target="../embeddings/oleObject14.bin"/><Relationship Id="rId23" Type="http://schemas.openxmlformats.org/officeDocument/2006/relationships/image" Target="../media/image20.png"/><Relationship Id="rId10" Type="http://schemas.openxmlformats.org/officeDocument/2006/relationships/tags" Target="../tags/tag101.xml"/><Relationship Id="rId19" Type="http://schemas.openxmlformats.org/officeDocument/2006/relationships/image" Target="../media/image16.png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notesSlide" Target="../notesSlides/notesSlide6.xml"/><Relationship Id="rId22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05.xml"/><Relationship Id="rId7" Type="http://schemas.openxmlformats.org/officeDocument/2006/relationships/image" Target="../media/image6.emf"/><Relationship Id="rId2" Type="http://schemas.openxmlformats.org/officeDocument/2006/relationships/tags" Target="../tags/tag10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slide" Target="slide1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slide" Target="slide5.xml"/><Relationship Id="rId2" Type="http://schemas.openxmlformats.org/officeDocument/2006/relationships/tags" Target="../tags/tag106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10.xml"/><Relationship Id="rId11" Type="http://schemas.openxmlformats.org/officeDocument/2006/relationships/image" Target="../media/image3.emf"/><Relationship Id="rId5" Type="http://schemas.openxmlformats.org/officeDocument/2006/relationships/tags" Target="../tags/tag109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108.xml"/><Relationship Id="rId9" Type="http://schemas.openxmlformats.org/officeDocument/2006/relationships/notesSlide" Target="../notesSlides/notesSlide8.xm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1300881"/>
              </p:ext>
            </p:extLst>
          </p:nvPr>
        </p:nvGraphicFramePr>
        <p:xfrm>
          <a:off x="2253" y="-1141042"/>
          <a:ext cx="2159" cy="2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95" name="Diapositiva de think-cell" r:id="rId6" imgW="353" imgH="353" progId="TCLayout.ActiveDocument.1">
                  <p:embed/>
                </p:oleObj>
              </mc:Choice>
              <mc:Fallback>
                <p:oleObj name="Diapositiva de think-cell" r:id="rId6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53" y="-1141042"/>
                        <a:ext cx="2159" cy="2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1874173" y="1256239"/>
            <a:ext cx="8478152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ES" sz="2800" b="0" dirty="0" smtClean="0"/>
              <a:t>Desarrollo </a:t>
            </a:r>
            <a:r>
              <a:rPr lang="es-ES" sz="2800" b="0" dirty="0"/>
              <a:t>de Personas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8A33F2F2-3F85-4AA2-B027-35CC099BB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1" name="Picture 10" descr="LOGO BEST FINAL.pdf - Adobe Reader">
            <a:extLst>
              <a:ext uri="{FF2B5EF4-FFF2-40B4-BE49-F238E27FC236}">
                <a16:creationId xmlns:a16="http://schemas.microsoft.com/office/drawing/2014/main" xmlns="" id="{E0B19197-4074-4381-A3FC-4FE901427AA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0472" y="2397982"/>
            <a:ext cx="2364281" cy="105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1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3484197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8" name="Diapositiva de think-cell" r:id="rId15" imgW="530" imgH="528" progId="TCLayout.ActiveDocument.1">
                  <p:embed/>
                </p:oleObj>
              </mc:Choice>
              <mc:Fallback>
                <p:oleObj name="Diapositiva de think-cell" r:id="rId15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309E4-3D18-435E-B527-DFE58283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Las confirmaciones de Rol buscan lograr 4 objetivos principales y tienen 4 elementos claves para su ejecución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7F1A13D4-0663-4F9F-8B36-9ECEF43E749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7" name="1. On-page tracker 1.">
            <a:extLst>
              <a:ext uri="{FF2B5EF4-FFF2-40B4-BE49-F238E27FC236}">
                <a16:creationId xmlns:a16="http://schemas.microsoft.com/office/drawing/2014/main" xmlns="" id="{24604866-EA33-47DF-82AE-2BDE52ACD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xmlns="" id="{FCF6AA87-BEDA-4A96-96BC-A4728B46A80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14597" y="3084364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xmlns="" id="{7B6A3BA4-359A-418B-B618-FA89AAF055AD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14597" y="1352212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0" name="Rectangle 37">
            <a:extLst>
              <a:ext uri="{FF2B5EF4-FFF2-40B4-BE49-F238E27FC236}">
                <a16:creationId xmlns:a16="http://schemas.microsoft.com/office/drawing/2014/main" xmlns="" id="{357C3E5D-BB90-4E69-BF30-F7CC0C01E84B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014597" y="1929596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1" name="Rectangle 37">
            <a:extLst>
              <a:ext uri="{FF2B5EF4-FFF2-40B4-BE49-F238E27FC236}">
                <a16:creationId xmlns:a16="http://schemas.microsoft.com/office/drawing/2014/main" xmlns="" id="{F9C0BEBD-CF14-4E33-BE69-A5610CCC34A8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014597" y="2506980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2" name="Rectangle 37">
            <a:extLst>
              <a:ext uri="{FF2B5EF4-FFF2-40B4-BE49-F238E27FC236}">
                <a16:creationId xmlns:a16="http://schemas.microsoft.com/office/drawing/2014/main" xmlns="" id="{2FC5699B-632A-47BF-8615-870B32BC2645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20256" y="1352212"/>
            <a:ext cx="1248862" cy="2203194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36731" tIns="46649" rIns="36731" bIns="4664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Objetivos principales de las confirma-</a:t>
            </a:r>
            <a:r>
              <a:rPr lang="es-ES_tradnl" sz="1400" dirty="0" err="1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ciones</a:t>
            </a:r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 de procesos</a:t>
            </a:r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xmlns="" id="{DE63AD6E-F3D8-47B0-BBBA-5BD34279225F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620256" y="3661748"/>
            <a:ext cx="1248862" cy="290435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36731" tIns="46649" rIns="36731" bIns="4664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Elementos claves para su ejecución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xmlns="" id="{BC594A92-6912-448E-B180-310EF3995FA6}"/>
              </a:ext>
            </a:extLst>
          </p:cNvPr>
          <p:cNvSpPr txBox="1">
            <a:spLocks/>
          </p:cNvSpPr>
          <p:nvPr/>
        </p:nvSpPr>
        <p:spPr>
          <a:xfrm>
            <a:off x="5019674" y="3661748"/>
            <a:ext cx="6962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lvl="1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dirty="0">
                <a:solidFill>
                  <a:srgbClr val="000000"/>
                </a:solidFill>
              </a:rPr>
              <a:t>Se selecciona </a:t>
            </a:r>
            <a:r>
              <a:rPr lang="es-CL" sz="1400" b="1" dirty="0">
                <a:solidFill>
                  <a:schemeClr val="tx2"/>
                </a:solidFill>
              </a:rPr>
              <a:t>área</a:t>
            </a:r>
            <a:r>
              <a:rPr lang="es-CL" sz="1400" dirty="0">
                <a:solidFill>
                  <a:srgbClr val="000000"/>
                </a:solidFill>
              </a:rPr>
              <a:t> (Fibra, Maderas, Mantenimiento), </a:t>
            </a:r>
            <a:r>
              <a:rPr lang="es-CL" sz="1400" b="1" dirty="0">
                <a:solidFill>
                  <a:schemeClr val="tx2"/>
                </a:solidFill>
              </a:rPr>
              <a:t>nivel </a:t>
            </a:r>
            <a:r>
              <a:rPr lang="es-CL" sz="1400" dirty="0">
                <a:solidFill>
                  <a:srgbClr val="000000"/>
                </a:solidFill>
              </a:rPr>
              <a:t>(Subgerente, Jefe de Unidad, </a:t>
            </a:r>
            <a:r>
              <a:rPr lang="es-CL" sz="1400" dirty="0" err="1">
                <a:solidFill>
                  <a:srgbClr val="000000"/>
                </a:solidFill>
              </a:rPr>
              <a:t>JdT</a:t>
            </a:r>
            <a:r>
              <a:rPr lang="es-CL" sz="1400" dirty="0">
                <a:solidFill>
                  <a:srgbClr val="000000"/>
                </a:solidFill>
              </a:rPr>
              <a:t>), y </a:t>
            </a:r>
            <a:r>
              <a:rPr lang="es-CL" sz="1400" b="1" dirty="0">
                <a:solidFill>
                  <a:schemeClr val="tx2"/>
                </a:solidFill>
              </a:rPr>
              <a:t>práctica</a:t>
            </a:r>
            <a:r>
              <a:rPr lang="es-CL" sz="1400" dirty="0">
                <a:solidFill>
                  <a:srgbClr val="000000"/>
                </a:solidFill>
              </a:rPr>
              <a:t> </a:t>
            </a:r>
            <a:r>
              <a:rPr lang="es-CL" sz="1400" dirty="0" err="1">
                <a:solidFill>
                  <a:srgbClr val="000000"/>
                </a:solidFill>
              </a:rPr>
              <a:t>Best</a:t>
            </a:r>
            <a:r>
              <a:rPr lang="es-CL" sz="1400" dirty="0">
                <a:solidFill>
                  <a:srgbClr val="000000"/>
                </a:solidFill>
              </a:rPr>
              <a:t> (</a:t>
            </a:r>
            <a:r>
              <a:rPr lang="es-CL" sz="1400" dirty="0" err="1">
                <a:solidFill>
                  <a:srgbClr val="000000"/>
                </a:solidFill>
              </a:rPr>
              <a:t>RdP</a:t>
            </a:r>
            <a:r>
              <a:rPr lang="es-CL" sz="1400" dirty="0">
                <a:solidFill>
                  <a:srgbClr val="000000"/>
                </a:solidFill>
              </a:rPr>
              <a:t>, </a:t>
            </a:r>
            <a:r>
              <a:rPr lang="es-CL" sz="1400" dirty="0" err="1">
                <a:solidFill>
                  <a:srgbClr val="000000"/>
                </a:solidFill>
              </a:rPr>
              <a:t>DdD</a:t>
            </a:r>
            <a:r>
              <a:rPr lang="es-CL" sz="1400" dirty="0">
                <a:solidFill>
                  <a:srgbClr val="000000"/>
                </a:solidFill>
              </a:rPr>
              <a:t>, Gestión PIT) a observar de acuerdo </a:t>
            </a:r>
            <a:r>
              <a:rPr lang="es-CL" sz="1400" b="1" dirty="0">
                <a:solidFill>
                  <a:schemeClr val="tx2"/>
                </a:solidFill>
              </a:rPr>
              <a:t>a resultados o comportamientos a potenciar  </a:t>
            </a:r>
            <a:endParaRPr lang="es-CL" sz="1400" b="1" dirty="0">
              <a:solidFill>
                <a:schemeClr val="tx2"/>
              </a:solidFill>
              <a:sym typeface="Calibri" panose="020F0502020204030204" pitchFamily="34" charset="0"/>
            </a:endParaRPr>
          </a:p>
        </p:txBody>
      </p:sp>
      <p:sp>
        <p:nvSpPr>
          <p:cNvPr id="56" name="Rectangle 37">
            <a:extLst>
              <a:ext uri="{FF2B5EF4-FFF2-40B4-BE49-F238E27FC236}">
                <a16:creationId xmlns:a16="http://schemas.microsoft.com/office/drawing/2014/main" xmlns="" id="{0D21109D-B69E-44C5-A820-92F0FCBF419F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3014597" y="4414421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Observación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xmlns="" id="{F8EB0D2D-ADED-4779-8929-0DCD59A749B2}"/>
              </a:ext>
            </a:extLst>
          </p:cNvPr>
          <p:cNvSpPr txBox="1">
            <a:spLocks/>
          </p:cNvSpPr>
          <p:nvPr/>
        </p:nvSpPr>
        <p:spPr>
          <a:xfrm>
            <a:off x="5019674" y="4414421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77800" lvl="1" indent="-177800">
              <a:buSzPct val="120000"/>
              <a:buFont typeface="Arial" panose="020B0604020202020204" pitchFamily="34" charset="0"/>
              <a:buChar char="▪"/>
            </a:pPr>
            <a:r>
              <a:rPr lang="es-CL" sz="1400" dirty="0"/>
              <a:t>Se asiste a la práctica, </a:t>
            </a:r>
            <a:r>
              <a:rPr lang="es-CL" sz="1400" b="1" dirty="0">
                <a:solidFill>
                  <a:schemeClr val="tx2"/>
                </a:solidFill>
              </a:rPr>
              <a:t>observando sin intervenir y registrando </a:t>
            </a:r>
            <a:r>
              <a:rPr lang="es-CL" sz="1400" dirty="0"/>
              <a:t>los elementos claves según las guías de confirmación de rol</a:t>
            </a:r>
          </a:p>
        </p:txBody>
      </p:sp>
      <p:sp>
        <p:nvSpPr>
          <p:cNvPr id="59" name="Rectangle 37">
            <a:extLst>
              <a:ext uri="{FF2B5EF4-FFF2-40B4-BE49-F238E27FC236}">
                <a16:creationId xmlns:a16="http://schemas.microsoft.com/office/drawing/2014/main" xmlns="" id="{7025178E-B60F-4E17-A843-516108F43B22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3014597" y="3661748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Preparación</a:t>
            </a:r>
          </a:p>
        </p:txBody>
      </p:sp>
      <p:sp>
        <p:nvSpPr>
          <p:cNvPr id="60" name="Rectangle 37">
            <a:extLst>
              <a:ext uri="{FF2B5EF4-FFF2-40B4-BE49-F238E27FC236}">
                <a16:creationId xmlns:a16="http://schemas.microsoft.com/office/drawing/2014/main" xmlns="" id="{914AD578-9A3E-42C8-85E7-68BCE6CB3539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3014597" y="5919770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Consolidación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xmlns="" id="{4F3CF1D8-B08D-477C-8E50-D5C74E04B0A1}"/>
              </a:ext>
            </a:extLst>
          </p:cNvPr>
          <p:cNvSpPr txBox="1">
            <a:spLocks/>
          </p:cNvSpPr>
          <p:nvPr/>
        </p:nvSpPr>
        <p:spPr>
          <a:xfrm>
            <a:off x="5019674" y="5919770"/>
            <a:ext cx="6962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Se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consolida el resultado de la observación 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junto con el de otras instancias para ser incorporados en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el desarrollo de rol 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al Gerente Planta/Subgerentes/ Jefes de Unidad / Jefe de Área.</a:t>
            </a:r>
            <a:endParaRPr lang="es-CL" sz="1400" dirty="0">
              <a:sym typeface="Calibri" panose="020F0502020204030204" pitchFamily="34" charset="0"/>
            </a:endParaRPr>
          </a:p>
        </p:txBody>
      </p:sp>
      <p:sp>
        <p:nvSpPr>
          <p:cNvPr id="62" name="Rectangle 37">
            <a:extLst>
              <a:ext uri="{FF2B5EF4-FFF2-40B4-BE49-F238E27FC236}">
                <a16:creationId xmlns:a16="http://schemas.microsoft.com/office/drawing/2014/main" xmlns="" id="{09E7DD24-6583-4DAC-A575-D2979271F535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3014597" y="5167094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>
              <a:lnSpc>
                <a:spcPct val="90000"/>
              </a:lnSpc>
            </a:pP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Feedback</a:t>
            </a: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xmlns="" id="{1E30B7C8-982D-472A-8EEE-E4DF860BE0D5}"/>
              </a:ext>
            </a:extLst>
          </p:cNvPr>
          <p:cNvSpPr txBox="1">
            <a:spLocks/>
          </p:cNvSpPr>
          <p:nvPr/>
        </p:nvSpPr>
        <p:spPr>
          <a:xfrm>
            <a:off x="5019674" y="5167094"/>
            <a:ext cx="696277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77800" lvl="1" indent="-177800">
              <a:buSzPct val="120000"/>
              <a:buFont typeface="Arial" panose="020B0604020202020204" pitchFamily="34" charset="0"/>
              <a:buChar char="▪"/>
            </a:pPr>
            <a:r>
              <a:rPr lang="es-CL" sz="1400" b="1" dirty="0">
                <a:solidFill>
                  <a:schemeClr val="tx2"/>
                </a:solidFill>
              </a:rPr>
              <a:t>Se entrega </a:t>
            </a:r>
            <a:r>
              <a:rPr lang="es-CL" sz="1400" b="1" dirty="0" err="1">
                <a:solidFill>
                  <a:schemeClr val="tx2"/>
                </a:solidFill>
              </a:rPr>
              <a:t>feedback</a:t>
            </a:r>
            <a:r>
              <a:rPr lang="es-CL" sz="1400" b="1" dirty="0">
                <a:solidFill>
                  <a:schemeClr val="tx2"/>
                </a:solidFill>
              </a:rPr>
              <a:t> al líder </a:t>
            </a:r>
            <a:r>
              <a:rPr lang="es-CL" sz="1400" dirty="0"/>
              <a:t>de la sesión, a partir de las observaciones realizadas</a:t>
            </a:r>
          </a:p>
        </p:txBody>
      </p:sp>
      <p:sp>
        <p:nvSpPr>
          <p:cNvPr id="64" name="Oval 99">
            <a:extLst>
              <a:ext uri="{FF2B5EF4-FFF2-40B4-BE49-F238E27FC236}">
                <a16:creationId xmlns:a16="http://schemas.microsoft.com/office/drawing/2014/main" xmlns="" id="{881B3AC0-7A63-48DF-B5A1-2CAEEC594BE3}"/>
              </a:ext>
            </a:extLst>
          </p:cNvPr>
          <p:cNvSpPr>
            <a:spLocks/>
          </p:cNvSpPr>
          <p:nvPr/>
        </p:nvSpPr>
        <p:spPr>
          <a:xfrm>
            <a:off x="2916242" y="3882354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1</a:t>
            </a:r>
          </a:p>
        </p:txBody>
      </p:sp>
      <p:sp>
        <p:nvSpPr>
          <p:cNvPr id="65" name="Oval 101">
            <a:extLst>
              <a:ext uri="{FF2B5EF4-FFF2-40B4-BE49-F238E27FC236}">
                <a16:creationId xmlns:a16="http://schemas.microsoft.com/office/drawing/2014/main" xmlns="" id="{A6F2D13A-1563-443C-B378-B5E91282BBD4}"/>
              </a:ext>
            </a:extLst>
          </p:cNvPr>
          <p:cNvSpPr>
            <a:spLocks/>
          </p:cNvSpPr>
          <p:nvPr/>
        </p:nvSpPr>
        <p:spPr>
          <a:xfrm>
            <a:off x="2916242" y="4635028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2</a:t>
            </a:r>
          </a:p>
        </p:txBody>
      </p:sp>
      <p:sp>
        <p:nvSpPr>
          <p:cNvPr id="66" name="Oval 102">
            <a:extLst>
              <a:ext uri="{FF2B5EF4-FFF2-40B4-BE49-F238E27FC236}">
                <a16:creationId xmlns:a16="http://schemas.microsoft.com/office/drawing/2014/main" xmlns="" id="{859DBE34-F346-41A3-9444-38E4E1526E4D}"/>
              </a:ext>
            </a:extLst>
          </p:cNvPr>
          <p:cNvSpPr>
            <a:spLocks/>
          </p:cNvSpPr>
          <p:nvPr/>
        </p:nvSpPr>
        <p:spPr>
          <a:xfrm>
            <a:off x="2916242" y="5387702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3</a:t>
            </a:r>
          </a:p>
        </p:txBody>
      </p:sp>
      <p:sp>
        <p:nvSpPr>
          <p:cNvPr id="67" name="Oval 103">
            <a:extLst>
              <a:ext uri="{FF2B5EF4-FFF2-40B4-BE49-F238E27FC236}">
                <a16:creationId xmlns:a16="http://schemas.microsoft.com/office/drawing/2014/main" xmlns="" id="{6843B8B1-F4D1-40E4-9654-F0FAC70E3C89}"/>
              </a:ext>
            </a:extLst>
          </p:cNvPr>
          <p:cNvSpPr>
            <a:spLocks/>
          </p:cNvSpPr>
          <p:nvPr/>
        </p:nvSpPr>
        <p:spPr>
          <a:xfrm>
            <a:off x="2916242" y="6140376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4</a:t>
            </a:r>
          </a:p>
        </p:txBody>
      </p:sp>
      <p:sp>
        <p:nvSpPr>
          <p:cNvPr id="68" name="Rectangle 3">
            <a:extLst>
              <a:ext uri="{FF2B5EF4-FFF2-40B4-BE49-F238E27FC236}">
                <a16:creationId xmlns:a16="http://schemas.microsoft.com/office/drawing/2014/main" xmlns="" id="{3504966D-5430-4B93-852C-506A6851270F}"/>
              </a:ext>
            </a:extLst>
          </p:cNvPr>
          <p:cNvSpPr txBox="1">
            <a:spLocks/>
          </p:cNvSpPr>
          <p:nvPr/>
        </p:nvSpPr>
        <p:spPr>
          <a:xfrm>
            <a:off x="5019674" y="3084364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dirty="0">
                <a:sym typeface="Calibri" panose="020F0502020204030204" pitchFamily="34" charset="0"/>
              </a:rPr>
              <a:t>Actuar como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role </a:t>
            </a:r>
            <a:r>
              <a:rPr lang="es-CL" sz="1400" b="1" dirty="0" err="1">
                <a:solidFill>
                  <a:schemeClr val="tx2"/>
                </a:solidFill>
                <a:sym typeface="Calibri" panose="020F0502020204030204" pitchFamily="34" charset="0"/>
              </a:rPr>
              <a:t>model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 para la división </a:t>
            </a:r>
            <a:r>
              <a:rPr lang="es-CL" sz="1400" dirty="0">
                <a:sym typeface="Calibri" panose="020F0502020204030204" pitchFamily="34" charset="0"/>
              </a:rPr>
              <a:t>al hacer presencia en terreno para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ejecutar una práctica LM (cumplir la agenda)</a:t>
            </a:r>
          </a:p>
        </p:txBody>
      </p:sp>
      <p:sp>
        <p:nvSpPr>
          <p:cNvPr id="69" name="Rectangle 3">
            <a:extLst>
              <a:ext uri="{FF2B5EF4-FFF2-40B4-BE49-F238E27FC236}">
                <a16:creationId xmlns:a16="http://schemas.microsoft.com/office/drawing/2014/main" xmlns="" id="{4268494F-5517-4BDD-93B7-2B9EE8C47432}"/>
              </a:ext>
            </a:extLst>
          </p:cNvPr>
          <p:cNvSpPr txBox="1">
            <a:spLocks/>
          </p:cNvSpPr>
          <p:nvPr/>
        </p:nvSpPr>
        <p:spPr>
          <a:xfrm>
            <a:off x="5019674" y="1352212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Asegurar la mejora continua 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a través de observar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en persona 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como se están ejecutando las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prácticas LM en terreno</a:t>
            </a:r>
          </a:p>
        </p:txBody>
      </p:sp>
      <p:sp>
        <p:nvSpPr>
          <p:cNvPr id="70" name="Rectangle 3">
            <a:extLst>
              <a:ext uri="{FF2B5EF4-FFF2-40B4-BE49-F238E27FC236}">
                <a16:creationId xmlns:a16="http://schemas.microsoft.com/office/drawing/2014/main" xmlns="" id="{0DA56C90-8731-479C-8A61-53FF6D3F8A34}"/>
              </a:ext>
            </a:extLst>
          </p:cNvPr>
          <p:cNvSpPr txBox="1">
            <a:spLocks/>
          </p:cNvSpPr>
          <p:nvPr/>
        </p:nvSpPr>
        <p:spPr>
          <a:xfrm>
            <a:off x="5019674" y="1929596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Proveer </a:t>
            </a:r>
            <a:r>
              <a:rPr lang="es-CL" sz="1400" b="1" dirty="0" err="1">
                <a:solidFill>
                  <a:schemeClr val="tx2"/>
                </a:solidFill>
                <a:sym typeface="Calibri" panose="020F0502020204030204" pitchFamily="34" charset="0"/>
              </a:rPr>
              <a:t>feedback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 a los líderes 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de las fortalezas y oportunidades en su ejecución de las prácticas</a:t>
            </a:r>
            <a:endParaRPr lang="es-CL" sz="1400" dirty="0">
              <a:sym typeface="Calibri" panose="020F0502020204030204" pitchFamily="34" charset="0"/>
            </a:endParaRPr>
          </a:p>
        </p:txBody>
      </p:sp>
      <p:sp>
        <p:nvSpPr>
          <p:cNvPr id="71" name="Rectangle 3">
            <a:extLst>
              <a:ext uri="{FF2B5EF4-FFF2-40B4-BE49-F238E27FC236}">
                <a16:creationId xmlns:a16="http://schemas.microsoft.com/office/drawing/2014/main" xmlns="" id="{E74A070A-1B4F-4316-AD96-ABE25537C035}"/>
              </a:ext>
            </a:extLst>
          </p:cNvPr>
          <p:cNvSpPr txBox="1">
            <a:spLocks/>
          </p:cNvSpPr>
          <p:nvPr/>
        </p:nvSpPr>
        <p:spPr>
          <a:xfrm>
            <a:off x="5019674" y="2506980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975" indent="-180975">
              <a:buSzPct val="120000"/>
              <a:buFont typeface="Calibri" panose="020F0502020204030204" pitchFamily="34" charset="0"/>
              <a:buChar char="▪"/>
            </a:pP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Recopilar hechos para 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hacer </a:t>
            </a:r>
            <a:r>
              <a:rPr lang="es-CL" sz="1400" b="1" dirty="0" err="1">
                <a:solidFill>
                  <a:schemeClr val="tx2"/>
                </a:solidFill>
                <a:sym typeface="Calibri" panose="020F0502020204030204" pitchFamily="34" charset="0"/>
              </a:rPr>
              <a:t>feedback</a:t>
            </a:r>
            <a:r>
              <a:rPr lang="es-CL" sz="1400" b="1" dirty="0">
                <a:solidFill>
                  <a:schemeClr val="tx2"/>
                </a:solidFill>
                <a:sym typeface="Calibri" panose="020F0502020204030204" pitchFamily="34" charset="0"/>
              </a:rPr>
              <a:t> a Gerente Planta/Subgerentes/ Jefes de Unidad/ Jefe de Área en sus mentalidades y comportamientos</a:t>
            </a:r>
            <a:r>
              <a:rPr lang="es-CL" sz="1400" dirty="0">
                <a:solidFill>
                  <a:srgbClr val="000000"/>
                </a:solidFill>
                <a:sym typeface="Calibri" panose="020F0502020204030204" pitchFamily="34" charset="0"/>
              </a:rPr>
              <a:t> o de su área</a:t>
            </a:r>
          </a:p>
        </p:txBody>
      </p:sp>
      <p:sp>
        <p:nvSpPr>
          <p:cNvPr id="72" name="Line 26">
            <a:extLst>
              <a:ext uri="{FF2B5EF4-FFF2-40B4-BE49-F238E27FC236}">
                <a16:creationId xmlns:a16="http://schemas.microsoft.com/office/drawing/2014/main" xmlns="" id="{7518C681-A080-4506-9CB9-2667C3CAA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256" y="3608577"/>
            <a:ext cx="10362194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3" name="Line 26">
            <a:extLst>
              <a:ext uri="{FF2B5EF4-FFF2-40B4-BE49-F238E27FC236}">
                <a16:creationId xmlns:a16="http://schemas.microsoft.com/office/drawing/2014/main" xmlns="" id="{EC5CC948-26AF-491B-86D3-0521DE50F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4361250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4" name="Line 26">
            <a:extLst>
              <a:ext uri="{FF2B5EF4-FFF2-40B4-BE49-F238E27FC236}">
                <a16:creationId xmlns:a16="http://schemas.microsoft.com/office/drawing/2014/main" xmlns="" id="{F153793B-8C82-4D5C-B0B1-8E85A0BBF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5113923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5" name="Line 26">
            <a:extLst>
              <a:ext uri="{FF2B5EF4-FFF2-40B4-BE49-F238E27FC236}">
                <a16:creationId xmlns:a16="http://schemas.microsoft.com/office/drawing/2014/main" xmlns="" id="{5B1210BC-81B5-4528-B21A-ACAE3FD8B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5866596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6" name="Line 26">
            <a:extLst>
              <a:ext uri="{FF2B5EF4-FFF2-40B4-BE49-F238E27FC236}">
                <a16:creationId xmlns:a16="http://schemas.microsoft.com/office/drawing/2014/main" xmlns="" id="{0ECF1149-AAE7-4280-B78D-C865405FA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2453809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7" name="Line 26">
            <a:extLst>
              <a:ext uri="{FF2B5EF4-FFF2-40B4-BE49-F238E27FC236}">
                <a16:creationId xmlns:a16="http://schemas.microsoft.com/office/drawing/2014/main" xmlns="" id="{39A5A424-C382-4E84-9FDC-2DF9E2ABC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1876425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8" name="Line 26">
            <a:extLst>
              <a:ext uri="{FF2B5EF4-FFF2-40B4-BE49-F238E27FC236}">
                <a16:creationId xmlns:a16="http://schemas.microsoft.com/office/drawing/2014/main" xmlns="" id="{5D38FD78-9E10-47C9-9010-CE92506C4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596" y="3031193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pic>
        <p:nvPicPr>
          <p:cNvPr id="79" name="Picture 13">
            <a:extLst>
              <a:ext uri="{FF2B5EF4-FFF2-40B4-BE49-F238E27FC236}">
                <a16:creationId xmlns:a16="http://schemas.microsoft.com/office/drawing/2014/main" xmlns="" id="{3247BA7B-0148-4B85-B606-577118CD37D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67" y="1353392"/>
            <a:ext cx="468682" cy="468682"/>
          </a:xfrm>
          <a:prstGeom prst="rect">
            <a:avLst/>
          </a:prstGeom>
        </p:spPr>
      </p:pic>
      <p:pic>
        <p:nvPicPr>
          <p:cNvPr id="80" name="Picture 23">
            <a:extLst>
              <a:ext uri="{FF2B5EF4-FFF2-40B4-BE49-F238E27FC236}">
                <a16:creationId xmlns:a16="http://schemas.microsoft.com/office/drawing/2014/main" xmlns="" id="{4636574D-07AC-4B2B-8BE6-3DC2509AB58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63" y="2477727"/>
            <a:ext cx="502491" cy="502491"/>
          </a:xfrm>
          <a:prstGeom prst="rect">
            <a:avLst/>
          </a:prstGeom>
        </p:spPr>
      </p:pic>
      <p:pic>
        <p:nvPicPr>
          <p:cNvPr id="81" name="Picture 36">
            <a:extLst>
              <a:ext uri="{FF2B5EF4-FFF2-40B4-BE49-F238E27FC236}">
                <a16:creationId xmlns:a16="http://schemas.microsoft.com/office/drawing/2014/main" xmlns="" id="{7B61C0AB-5266-456B-B157-48C3CC5F276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63" y="1898147"/>
            <a:ext cx="502491" cy="502491"/>
          </a:xfrm>
          <a:prstGeom prst="rect">
            <a:avLst/>
          </a:prstGeom>
        </p:spPr>
      </p:pic>
      <p:pic>
        <p:nvPicPr>
          <p:cNvPr id="82" name="Picture 47">
            <a:extLst>
              <a:ext uri="{FF2B5EF4-FFF2-40B4-BE49-F238E27FC236}">
                <a16:creationId xmlns:a16="http://schemas.microsoft.com/office/drawing/2014/main" xmlns="" id="{4ED657D5-2336-4205-BB6F-C4336449C17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758" y="3118035"/>
            <a:ext cx="403701" cy="40370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4F3BB60C-3CC1-4E0C-A719-EF0ADBA19756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36" y="4510317"/>
            <a:ext cx="454539" cy="45453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04E77A72-DDE5-4EB4-8961-A03A6F35D9C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203" y="6028454"/>
            <a:ext cx="428963" cy="42896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xmlns="" id="{57830465-0970-47B5-A54B-7D33C7B5590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48" y="3772556"/>
            <a:ext cx="424715" cy="42471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36930D53-BF1F-40A7-BABE-86D9BD47327A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36" y="5273633"/>
            <a:ext cx="433252" cy="4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/>
      <p:bldP spid="56" grpId="0" animBg="1"/>
      <p:bldP spid="58" grpId="0"/>
      <p:bldP spid="59" grpId="0" animBg="1"/>
      <p:bldP spid="60" grpId="0" animBg="1"/>
      <p:bldP spid="61" grpId="0"/>
      <p:bldP spid="62" grpId="0" animBg="1"/>
      <p:bldP spid="63" grpId="0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92522804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2" name="Diapositiva de think-cell" r:id="rId7" imgW="530" imgH="528" progId="TCLayout.ActiveDocument.1">
                  <p:embed/>
                </p:oleObj>
              </mc:Choice>
              <mc:Fallback>
                <p:oleObj name="Diapositiva de think-cell" r:id="rId7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2">
            <a:extLst>
              <a:ext uri="{FF2B5EF4-FFF2-40B4-BE49-F238E27FC236}">
                <a16:creationId xmlns:a16="http://schemas.microsoft.com/office/drawing/2014/main" xmlns="" id="{D8236C55-68C0-41A8-BE40-C306ECA51D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96259" y="1503868"/>
            <a:ext cx="7271970" cy="481120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dirty="0"/>
          </a:p>
        </p:txBody>
      </p:sp>
      <p:sp>
        <p:nvSpPr>
          <p:cNvPr id="78" name="Rectangle 27">
            <a:extLst>
              <a:ext uri="{FF2B5EF4-FFF2-40B4-BE49-F238E27FC236}">
                <a16:creationId xmlns:a16="http://schemas.microsoft.com/office/drawing/2014/main" xmlns="" id="{506B09C1-3806-4E01-8689-149B56F53BE2}"/>
              </a:ext>
            </a:extLst>
          </p:cNvPr>
          <p:cNvSpPr/>
          <p:nvPr/>
        </p:nvSpPr>
        <p:spPr bwMode="auto">
          <a:xfrm>
            <a:off x="5086843" y="3140626"/>
            <a:ext cx="2732507" cy="2512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400" b="1" dirty="0">
              <a:latin typeface="+mn-lt"/>
            </a:endParaRPr>
          </a:p>
        </p:txBody>
      </p:sp>
      <p:grpSp>
        <p:nvGrpSpPr>
          <p:cNvPr id="6" name="Group 25"/>
          <p:cNvGrpSpPr/>
          <p:nvPr/>
        </p:nvGrpSpPr>
        <p:grpSpPr>
          <a:xfrm>
            <a:off x="10274897" y="285750"/>
            <a:ext cx="1693266" cy="204446"/>
            <a:chOff x="6736200" y="285750"/>
            <a:chExt cx="2001400" cy="200376"/>
          </a:xfrm>
        </p:grpSpPr>
        <p:sp>
          <p:nvSpPr>
            <p:cNvPr id="7" name="StickerRectangle"/>
            <p:cNvSpPr>
              <a:spLocks noChangeArrowheads="1"/>
            </p:cNvSpPr>
            <p:nvPr/>
          </p:nvSpPr>
          <p:spPr bwMode="auto">
            <a:xfrm>
              <a:off x="6736200" y="285750"/>
              <a:ext cx="2001400" cy="20037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989" tIns="0" rIns="0" bIns="27989">
              <a:spAutoFit/>
            </a:bodyPr>
            <a:lstStyle/>
            <a:p>
              <a:pPr algn="r" defTabSz="913526">
                <a:buClr>
                  <a:schemeClr val="tx2"/>
                </a:buClr>
              </a:pPr>
              <a:r>
                <a:rPr lang="es-CL" sz="1122" dirty="0">
                  <a:solidFill>
                    <a:srgbClr val="808080"/>
                  </a:solidFill>
                  <a:latin typeface="Calibri" panose="020F0502020204030204" pitchFamily="34" charset="0"/>
                </a:rPr>
                <a:t>EJEMPLO MANTENIMIENTO</a:t>
              </a:r>
            </a:p>
          </p:txBody>
        </p:sp>
        <p:cxnSp>
          <p:nvCxnSpPr>
            <p:cNvPr id="8" name="AutoShape 31"/>
            <p:cNvCxnSpPr>
              <a:cxnSpLocks noChangeShapeType="1"/>
              <a:stCxn id="7" idx="2"/>
              <a:endCxn id="7" idx="4"/>
            </p:cNvCxnSpPr>
            <p:nvPr/>
          </p:nvCxnSpPr>
          <p:spPr bwMode="auto">
            <a:xfrm>
              <a:off x="6736200" y="285750"/>
              <a:ext cx="0" cy="20037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32"/>
            <p:cNvCxnSpPr>
              <a:cxnSpLocks noChangeShapeType="1"/>
              <a:stCxn id="7" idx="4"/>
              <a:endCxn id="7" idx="6"/>
            </p:cNvCxnSpPr>
            <p:nvPr/>
          </p:nvCxnSpPr>
          <p:spPr bwMode="auto">
            <a:xfrm>
              <a:off x="6736200" y="486126"/>
              <a:ext cx="200140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80001-4F2B-48EC-A033-6A82943B0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La confirmación de rol es la práctica en que el líder de otros</a:t>
            </a:r>
            <a:br>
              <a:rPr lang="es-ES" dirty="0"/>
            </a:br>
            <a:r>
              <a:rPr lang="es-ES" dirty="0"/>
              <a:t>líderes observa si se están comportando de acuerdo a su rol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D16EC3E6-F1C0-466A-B9FF-9FFD44BD7E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6" name="1. On-page tracker 1.">
            <a:extLst>
              <a:ext uri="{FF2B5EF4-FFF2-40B4-BE49-F238E27FC236}">
                <a16:creationId xmlns:a16="http://schemas.microsoft.com/office/drawing/2014/main" xmlns="" id="{81241D25-BEAB-4357-8160-2E112450C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sp>
        <p:nvSpPr>
          <p:cNvPr id="50" name="Line 26">
            <a:extLst>
              <a:ext uri="{FF2B5EF4-FFF2-40B4-BE49-F238E27FC236}">
                <a16:creationId xmlns:a16="http://schemas.microsoft.com/office/drawing/2014/main" xmlns="" id="{D5F37ED6-6153-4FDE-989F-6EEC6B266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8031" y="2879048"/>
            <a:ext cx="5279287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400" dirty="0">
              <a:latin typeface="+mn-lt"/>
            </a:endParaRPr>
          </a:p>
        </p:txBody>
      </p:sp>
      <p:sp>
        <p:nvSpPr>
          <p:cNvPr id="51" name="Line 26">
            <a:extLst>
              <a:ext uri="{FF2B5EF4-FFF2-40B4-BE49-F238E27FC236}">
                <a16:creationId xmlns:a16="http://schemas.microsoft.com/office/drawing/2014/main" xmlns="" id="{8ED281EF-6A4B-4C55-9DEA-59093DEA1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008" y="3987929"/>
            <a:ext cx="4966310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400" dirty="0">
              <a:latin typeface="+mn-lt"/>
            </a:endParaRPr>
          </a:p>
        </p:txBody>
      </p:sp>
      <p:sp>
        <p:nvSpPr>
          <p:cNvPr id="52" name="Line 26">
            <a:extLst>
              <a:ext uri="{FF2B5EF4-FFF2-40B4-BE49-F238E27FC236}">
                <a16:creationId xmlns:a16="http://schemas.microsoft.com/office/drawing/2014/main" xmlns="" id="{CA659A0D-B86F-4709-9A2B-2BA9CDBB4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5732" y="5100519"/>
            <a:ext cx="465158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400" dirty="0">
              <a:latin typeface="+mn-lt"/>
            </a:endParaRP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xmlns="" id="{953B2A0E-547A-47C3-9CF0-C433E2776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9439" y="1503869"/>
            <a:ext cx="2671716" cy="3168034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4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endParaRPr lang="es-CL" sz="1400" b="1" dirty="0">
              <a:latin typeface="+mn-lt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xmlns="" id="{EE251365-F386-471D-93EB-D5BA21AC24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089439" y="1503869"/>
            <a:ext cx="2671716" cy="36086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s-CL" sz="1400" b="1" dirty="0">
                <a:solidFill>
                  <a:schemeClr val="bg1"/>
                </a:solidFill>
                <a:latin typeface="+mn-lt"/>
              </a:rPr>
              <a:t>¿En qué consiste?</a:t>
            </a:r>
          </a:p>
        </p:txBody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xmlns="" id="{9DA5872F-CA46-4B9B-A9A7-5B4C318D79AB}"/>
              </a:ext>
            </a:extLst>
          </p:cNvPr>
          <p:cNvSpPr/>
          <p:nvPr/>
        </p:nvSpPr>
        <p:spPr bwMode="auto">
          <a:xfrm>
            <a:off x="5086843" y="2102630"/>
            <a:ext cx="2732507" cy="2512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400" b="1" dirty="0">
              <a:latin typeface="+mn-lt"/>
            </a:endParaRPr>
          </a:p>
        </p:txBody>
      </p:sp>
      <p:sp>
        <p:nvSpPr>
          <p:cNvPr id="58" name="Rectangle 8">
            <a:extLst>
              <a:ext uri="{FF2B5EF4-FFF2-40B4-BE49-F238E27FC236}">
                <a16:creationId xmlns:a16="http://schemas.microsoft.com/office/drawing/2014/main" xmlns="" id="{119B366C-48EE-406E-8395-7F474E95F3CD}"/>
              </a:ext>
            </a:extLst>
          </p:cNvPr>
          <p:cNvSpPr txBox="1">
            <a:spLocks/>
          </p:cNvSpPr>
          <p:nvPr/>
        </p:nvSpPr>
        <p:spPr>
          <a:xfrm>
            <a:off x="5130782" y="1901163"/>
            <a:ext cx="26885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Confirmación de rol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Desarrollo de Rol</a:t>
            </a:r>
          </a:p>
        </p:txBody>
      </p:sp>
      <p:grpSp>
        <p:nvGrpSpPr>
          <p:cNvPr id="59" name="Group 8">
            <a:extLst>
              <a:ext uri="{FF2B5EF4-FFF2-40B4-BE49-F238E27FC236}">
                <a16:creationId xmlns:a16="http://schemas.microsoft.com/office/drawing/2014/main" xmlns="" id="{2F465F82-36F3-42B8-90EF-0AF4228442D5}"/>
              </a:ext>
            </a:extLst>
          </p:cNvPr>
          <p:cNvGrpSpPr>
            <a:grpSpLocks/>
          </p:cNvGrpSpPr>
          <p:nvPr/>
        </p:nvGrpSpPr>
        <p:grpSpPr>
          <a:xfrm>
            <a:off x="5130781" y="1607018"/>
            <a:ext cx="2688568" cy="230951"/>
            <a:chOff x="3043600" y="1334035"/>
            <a:chExt cx="3217650" cy="225211"/>
          </a:xfrm>
        </p:grpSpPr>
        <p:sp>
          <p:nvSpPr>
            <p:cNvPr id="60" name="Rectangle 16">
              <a:extLst>
                <a:ext uri="{FF2B5EF4-FFF2-40B4-BE49-F238E27FC236}">
                  <a16:creationId xmlns:a16="http://schemas.microsoft.com/office/drawing/2014/main" xmlns="" id="{ADF97895-EAA2-48E9-972A-421DD61DB00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043601" y="1334035"/>
              <a:ext cx="3217649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s-CL" sz="1400" b="1" kern="0" dirty="0">
                  <a:solidFill>
                    <a:schemeClr val="tx2"/>
                  </a:solidFill>
                </a:rPr>
                <a:t>Práctica LM de cada rol</a:t>
              </a:r>
            </a:p>
          </p:txBody>
        </p:sp>
        <p:cxnSp>
          <p:nvCxnSpPr>
            <p:cNvPr id="61" name="Straight Connector 9">
              <a:extLst>
                <a:ext uri="{FF2B5EF4-FFF2-40B4-BE49-F238E27FC236}">
                  <a16:creationId xmlns:a16="http://schemas.microsoft.com/office/drawing/2014/main" xmlns="" id="{2C8E32A5-C40A-4EEF-8F7F-7D81488932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3600" y="1559246"/>
              <a:ext cx="321764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ectangle 8">
            <a:extLst>
              <a:ext uri="{FF2B5EF4-FFF2-40B4-BE49-F238E27FC236}">
                <a16:creationId xmlns:a16="http://schemas.microsoft.com/office/drawing/2014/main" xmlns="" id="{F602AA68-A4E0-4E04-AC0D-5307F2FD7818}"/>
              </a:ext>
            </a:extLst>
          </p:cNvPr>
          <p:cNvSpPr txBox="1">
            <a:spLocks/>
          </p:cNvSpPr>
          <p:nvPr/>
        </p:nvSpPr>
        <p:spPr>
          <a:xfrm>
            <a:off x="5130782" y="2941046"/>
            <a:ext cx="26885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Confirmación de rol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Desarrollo de Rol</a:t>
            </a: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xmlns="" id="{8951C418-9EAE-4EA8-B5B7-EB01D3C6ABEA}"/>
              </a:ext>
            </a:extLst>
          </p:cNvPr>
          <p:cNvSpPr txBox="1">
            <a:spLocks/>
          </p:cNvSpPr>
          <p:nvPr/>
        </p:nvSpPr>
        <p:spPr>
          <a:xfrm>
            <a:off x="5130782" y="4051781"/>
            <a:ext cx="26885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Confirmación de procesos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ES" sz="1400" dirty="0"/>
              <a:t>Desarrollo de Rol </a:t>
            </a:r>
          </a:p>
        </p:txBody>
      </p:sp>
      <p:sp>
        <p:nvSpPr>
          <p:cNvPr id="64" name="Curved Left Arrow 26">
            <a:extLst>
              <a:ext uri="{FF2B5EF4-FFF2-40B4-BE49-F238E27FC236}">
                <a16:creationId xmlns:a16="http://schemas.microsoft.com/office/drawing/2014/main" xmlns="" id="{EC926EB9-4635-438D-8B1A-FBE6F0B25ED4}"/>
              </a:ext>
            </a:extLst>
          </p:cNvPr>
          <p:cNvSpPr/>
          <p:nvPr/>
        </p:nvSpPr>
        <p:spPr bwMode="auto">
          <a:xfrm>
            <a:off x="8083407" y="2251057"/>
            <a:ext cx="603911" cy="1236583"/>
          </a:xfrm>
          <a:prstGeom prst="curvedLef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400" b="1" dirty="0">
              <a:latin typeface="+mn-lt"/>
            </a:endParaRPr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xmlns="" id="{9AFFFEF4-0AC0-4FD7-8294-8AEF24C63B01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 flipH="1">
            <a:off x="7796094" y="2941046"/>
            <a:ext cx="227979" cy="984885"/>
          </a:xfrm>
          <a:custGeom>
            <a:avLst/>
            <a:gdLst>
              <a:gd name="T0" fmla="*/ 0 w 137"/>
              <a:gd name="T1" fmla="*/ 0 h 1092"/>
              <a:gd name="T2" fmla="*/ 78 w 137"/>
              <a:gd name="T3" fmla="*/ 0 h 1092"/>
              <a:gd name="T4" fmla="*/ 78 w 137"/>
              <a:gd name="T5" fmla="*/ 508 h 1092"/>
              <a:gd name="T6" fmla="*/ 137 w 137"/>
              <a:gd name="T7" fmla="*/ 546 h 1092"/>
              <a:gd name="T8" fmla="*/ 78 w 137"/>
              <a:gd name="T9" fmla="*/ 584 h 1092"/>
              <a:gd name="T10" fmla="*/ 78 w 137"/>
              <a:gd name="T11" fmla="*/ 1092 h 1092"/>
              <a:gd name="T12" fmla="*/ 0 w 137"/>
              <a:gd name="T13" fmla="*/ 1092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1092">
                <a:moveTo>
                  <a:pt x="0" y="0"/>
                </a:moveTo>
                <a:lnTo>
                  <a:pt x="78" y="0"/>
                </a:lnTo>
                <a:lnTo>
                  <a:pt x="78" y="508"/>
                </a:lnTo>
                <a:lnTo>
                  <a:pt x="137" y="546"/>
                </a:lnTo>
                <a:lnTo>
                  <a:pt x="78" y="584"/>
                </a:lnTo>
                <a:lnTo>
                  <a:pt x="78" y="1092"/>
                </a:lnTo>
                <a:lnTo>
                  <a:pt x="0" y="1092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/>
          <a:p>
            <a:endParaRPr lang="es-CL" sz="1400" dirty="0">
              <a:latin typeface="+mn-lt"/>
            </a:endParaRPr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xmlns="" id="{03D2DB09-6EA3-4BE3-A859-801106610747}"/>
              </a:ext>
            </a:extLst>
          </p:cNvPr>
          <p:cNvSpPr txBox="1">
            <a:spLocks/>
          </p:cNvSpPr>
          <p:nvPr/>
        </p:nvSpPr>
        <p:spPr>
          <a:xfrm>
            <a:off x="5130780" y="5148455"/>
            <a:ext cx="35565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285750" lvl="0" indent="-285750" defTabSz="895350">
              <a:buClr>
                <a:schemeClr val="tx2"/>
              </a:buClr>
              <a:buFont typeface="Arial" panose="020B0604020202020204" pitchFamily="34" charset="0"/>
              <a:buChar char="•"/>
              <a:defRPr sz="1400" b="0"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dirty="0"/>
              <a:t>Procedimiento de bypass lógico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dirty="0"/>
              <a:t>Protocolo de inspección de empalme de cinta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dirty="0"/>
              <a:t>Procedimiento de empalme de cinta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dirty="0"/>
              <a:t>Otros estándares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xmlns="" id="{98CBE7E4-3BB4-4995-99B3-485BDB55A229}"/>
              </a:ext>
            </a:extLst>
          </p:cNvPr>
          <p:cNvGrpSpPr/>
          <p:nvPr/>
        </p:nvGrpSpPr>
        <p:grpSpPr>
          <a:xfrm>
            <a:off x="1832662" y="1770581"/>
            <a:ext cx="3176908" cy="4430199"/>
            <a:chOff x="1699312" y="1761056"/>
            <a:chExt cx="2516048" cy="4430199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xmlns="" id="{DDC0F3CB-3BE8-4847-9488-840DF41BE61E}"/>
                </a:ext>
              </a:extLst>
            </p:cNvPr>
            <p:cNvGrpSpPr/>
            <p:nvPr/>
          </p:nvGrpSpPr>
          <p:grpSpPr>
            <a:xfrm>
              <a:off x="1699312" y="1761056"/>
              <a:ext cx="2516048" cy="4430199"/>
              <a:chOff x="1617835" y="1761056"/>
              <a:chExt cx="2516048" cy="4430199"/>
            </a:xfrm>
            <a:solidFill>
              <a:schemeClr val="accent1"/>
            </a:solidFill>
          </p:grpSpPr>
          <p:sp>
            <p:nvSpPr>
              <p:cNvPr id="73" name="Freeform 168">
                <a:extLst>
                  <a:ext uri="{FF2B5EF4-FFF2-40B4-BE49-F238E27FC236}">
                    <a16:creationId xmlns:a16="http://schemas.microsoft.com/office/drawing/2014/main" xmlns="" id="{4A9DCE10-AA0A-4E6E-A5AF-B36AF146667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60259" y="1761056"/>
                <a:ext cx="632945" cy="1108466"/>
              </a:xfrm>
              <a:custGeom>
                <a:avLst/>
                <a:gdLst>
                  <a:gd name="T0" fmla="*/ 182 w 362"/>
                  <a:gd name="T1" fmla="*/ 0 h 907"/>
                  <a:gd name="T2" fmla="*/ 0 w 362"/>
                  <a:gd name="T3" fmla="*/ 907 h 907"/>
                  <a:gd name="T4" fmla="*/ 362 w 362"/>
                  <a:gd name="T5" fmla="*/ 907 h 907"/>
                  <a:gd name="T6" fmla="*/ 182 w 362"/>
                  <a:gd name="T7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" h="907">
                    <a:moveTo>
                      <a:pt x="182" y="0"/>
                    </a:moveTo>
                    <a:lnTo>
                      <a:pt x="0" y="907"/>
                    </a:lnTo>
                    <a:lnTo>
                      <a:pt x="362" y="907"/>
                    </a:lnTo>
                    <a:lnTo>
                      <a:pt x="182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4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74" name="Freeform 170">
                <a:extLst>
                  <a:ext uri="{FF2B5EF4-FFF2-40B4-BE49-F238E27FC236}">
                    <a16:creationId xmlns:a16="http://schemas.microsoft.com/office/drawing/2014/main" xmlns="" id="{40CEB6CA-2BAF-4C0B-A545-54F9DE865E1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47283" y="2869523"/>
                <a:ext cx="1258898" cy="1108466"/>
              </a:xfrm>
              <a:custGeom>
                <a:avLst/>
                <a:gdLst>
                  <a:gd name="T0" fmla="*/ 541 w 720"/>
                  <a:gd name="T1" fmla="*/ 0 h 907"/>
                  <a:gd name="T2" fmla="*/ 179 w 720"/>
                  <a:gd name="T3" fmla="*/ 0 h 907"/>
                  <a:gd name="T4" fmla="*/ 0 w 720"/>
                  <a:gd name="T5" fmla="*/ 907 h 907"/>
                  <a:gd name="T6" fmla="*/ 720 w 720"/>
                  <a:gd name="T7" fmla="*/ 907 h 907"/>
                  <a:gd name="T8" fmla="*/ 541 w 720"/>
                  <a:gd name="T9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0" h="907">
                    <a:moveTo>
                      <a:pt x="541" y="0"/>
                    </a:moveTo>
                    <a:lnTo>
                      <a:pt x="179" y="0"/>
                    </a:lnTo>
                    <a:lnTo>
                      <a:pt x="0" y="907"/>
                    </a:lnTo>
                    <a:lnTo>
                      <a:pt x="720" y="907"/>
                    </a:lnTo>
                    <a:lnTo>
                      <a:pt x="541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4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75" name="Freeform 169">
                <a:extLst>
                  <a:ext uri="{FF2B5EF4-FFF2-40B4-BE49-F238E27FC236}">
                    <a16:creationId xmlns:a16="http://schemas.microsoft.com/office/drawing/2014/main" xmlns="" id="{D781CE2B-9D31-430A-864E-85B7FEDC6A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32558" y="3977989"/>
                <a:ext cx="1888347" cy="1104800"/>
              </a:xfrm>
              <a:custGeom>
                <a:avLst/>
                <a:gdLst>
                  <a:gd name="T0" fmla="*/ 180 w 1080"/>
                  <a:gd name="T1" fmla="*/ 0 h 904"/>
                  <a:gd name="T2" fmla="*/ 0 w 1080"/>
                  <a:gd name="T3" fmla="*/ 904 h 904"/>
                  <a:gd name="T4" fmla="*/ 1080 w 1080"/>
                  <a:gd name="T5" fmla="*/ 904 h 904"/>
                  <a:gd name="T6" fmla="*/ 900 w 1080"/>
                  <a:gd name="T7" fmla="*/ 0 h 904"/>
                  <a:gd name="T8" fmla="*/ 180 w 1080"/>
                  <a:gd name="T9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0" h="904">
                    <a:moveTo>
                      <a:pt x="180" y="0"/>
                    </a:moveTo>
                    <a:lnTo>
                      <a:pt x="0" y="904"/>
                    </a:lnTo>
                    <a:lnTo>
                      <a:pt x="1080" y="904"/>
                    </a:lnTo>
                    <a:lnTo>
                      <a:pt x="900" y="0"/>
                    </a:lnTo>
                    <a:lnTo>
                      <a:pt x="180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4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76" name="Freeform 167">
                <a:extLst>
                  <a:ext uri="{FF2B5EF4-FFF2-40B4-BE49-F238E27FC236}">
                    <a16:creationId xmlns:a16="http://schemas.microsoft.com/office/drawing/2014/main" xmlns="" id="{21D8BCB0-8899-49E3-B0CC-29B137E06B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17835" y="5082789"/>
                <a:ext cx="2516048" cy="1108466"/>
              </a:xfrm>
              <a:custGeom>
                <a:avLst/>
                <a:gdLst>
                  <a:gd name="T0" fmla="*/ 0 w 1439"/>
                  <a:gd name="T1" fmla="*/ 907 h 907"/>
                  <a:gd name="T2" fmla="*/ 721 w 1439"/>
                  <a:gd name="T3" fmla="*/ 907 h 907"/>
                  <a:gd name="T4" fmla="*/ 1439 w 1439"/>
                  <a:gd name="T5" fmla="*/ 907 h 907"/>
                  <a:gd name="T6" fmla="*/ 1260 w 1439"/>
                  <a:gd name="T7" fmla="*/ 0 h 907"/>
                  <a:gd name="T8" fmla="*/ 180 w 1439"/>
                  <a:gd name="T9" fmla="*/ 0 h 907"/>
                  <a:gd name="T10" fmla="*/ 0 w 1439"/>
                  <a:gd name="T11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9" h="907">
                    <a:moveTo>
                      <a:pt x="0" y="907"/>
                    </a:moveTo>
                    <a:lnTo>
                      <a:pt x="721" y="907"/>
                    </a:lnTo>
                    <a:lnTo>
                      <a:pt x="1439" y="907"/>
                    </a:lnTo>
                    <a:lnTo>
                      <a:pt x="1260" y="0"/>
                    </a:lnTo>
                    <a:lnTo>
                      <a:pt x="180" y="0"/>
                    </a:lnTo>
                    <a:lnTo>
                      <a:pt x="0" y="907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4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69" name="Rectangle 8">
              <a:extLst>
                <a:ext uri="{FF2B5EF4-FFF2-40B4-BE49-F238E27FC236}">
                  <a16:creationId xmlns:a16="http://schemas.microsoft.com/office/drawing/2014/main" xmlns="" id="{DEDA9015-8601-4D1C-BA52-77FB6700ED34}"/>
                </a:ext>
              </a:extLst>
            </p:cNvPr>
            <p:cNvSpPr txBox="1"/>
            <p:nvPr/>
          </p:nvSpPr>
          <p:spPr>
            <a:xfrm>
              <a:off x="2266468" y="2949614"/>
              <a:ext cx="1381736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ES" sz="1400" b="1" dirty="0">
                  <a:solidFill>
                    <a:schemeClr val="tx2"/>
                  </a:solidFill>
                </a:rPr>
                <a:t>Jefe de </a:t>
              </a:r>
            </a:p>
            <a:p>
              <a:pPr algn="ctr"/>
              <a:r>
                <a:rPr lang="es-ES" sz="1400" b="1" dirty="0">
                  <a:solidFill>
                    <a:schemeClr val="tx2"/>
                  </a:solidFill>
                </a:rPr>
                <a:t>Unidad/ Coordinador de Turno</a:t>
              </a:r>
            </a:p>
          </p:txBody>
        </p:sp>
        <p:sp>
          <p:nvSpPr>
            <p:cNvPr id="70" name="Rectangle 8">
              <a:extLst>
                <a:ext uri="{FF2B5EF4-FFF2-40B4-BE49-F238E27FC236}">
                  <a16:creationId xmlns:a16="http://schemas.microsoft.com/office/drawing/2014/main" xmlns="" id="{C63E9218-3786-43AF-AF0A-F29B1F54BE06}"/>
                </a:ext>
              </a:extLst>
            </p:cNvPr>
            <p:cNvSpPr txBox="1"/>
            <p:nvPr/>
          </p:nvSpPr>
          <p:spPr>
            <a:xfrm>
              <a:off x="2173289" y="2256100"/>
              <a:ext cx="156809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400" b="1" dirty="0">
                  <a:solidFill>
                    <a:schemeClr val="tx2"/>
                  </a:solidFill>
                </a:rPr>
                <a:t>Subgerente de Mantenimiento</a:t>
              </a:r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xmlns="" id="{A9403A99-3FB0-4093-90B9-B353CA9009BB}"/>
                </a:ext>
              </a:extLst>
            </p:cNvPr>
            <p:cNvSpPr txBox="1"/>
            <p:nvPr/>
          </p:nvSpPr>
          <p:spPr>
            <a:xfrm>
              <a:off x="2266468" y="4519612"/>
              <a:ext cx="1381736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400" b="1" dirty="0">
                  <a:solidFill>
                    <a:schemeClr val="tx2"/>
                  </a:solidFill>
                </a:rPr>
                <a:t>Jefe de Área</a:t>
              </a:r>
            </a:p>
          </p:txBody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xmlns="" id="{992CF29B-07AA-4E2E-8405-C840941A6565}"/>
                </a:ext>
              </a:extLst>
            </p:cNvPr>
            <p:cNvSpPr txBox="1"/>
            <p:nvPr/>
          </p:nvSpPr>
          <p:spPr>
            <a:xfrm>
              <a:off x="2266468" y="5577832"/>
              <a:ext cx="1381736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400" b="1" dirty="0">
                  <a:solidFill>
                    <a:schemeClr val="tx2"/>
                  </a:solidFill>
                </a:rPr>
                <a:t>Mantenedores</a:t>
              </a:r>
            </a:p>
          </p:txBody>
        </p:sp>
      </p:grpSp>
      <p:sp>
        <p:nvSpPr>
          <p:cNvPr id="79" name="Freeform 6">
            <a:extLst>
              <a:ext uri="{FF2B5EF4-FFF2-40B4-BE49-F238E27FC236}">
                <a16:creationId xmlns:a16="http://schemas.microsoft.com/office/drawing/2014/main" xmlns="" id="{8AA9D6EA-59B9-4AEE-B93E-F2C1B1314566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863914" y="4051780"/>
            <a:ext cx="227979" cy="984885"/>
          </a:xfrm>
          <a:custGeom>
            <a:avLst/>
            <a:gdLst>
              <a:gd name="T0" fmla="*/ 0 w 137"/>
              <a:gd name="T1" fmla="*/ 0 h 1092"/>
              <a:gd name="T2" fmla="*/ 78 w 137"/>
              <a:gd name="T3" fmla="*/ 0 h 1092"/>
              <a:gd name="T4" fmla="*/ 78 w 137"/>
              <a:gd name="T5" fmla="*/ 508 h 1092"/>
              <a:gd name="T6" fmla="*/ 137 w 137"/>
              <a:gd name="T7" fmla="*/ 546 h 1092"/>
              <a:gd name="T8" fmla="*/ 78 w 137"/>
              <a:gd name="T9" fmla="*/ 584 h 1092"/>
              <a:gd name="T10" fmla="*/ 78 w 137"/>
              <a:gd name="T11" fmla="*/ 1092 h 1092"/>
              <a:gd name="T12" fmla="*/ 0 w 137"/>
              <a:gd name="T13" fmla="*/ 1092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1092">
                <a:moveTo>
                  <a:pt x="0" y="0"/>
                </a:moveTo>
                <a:lnTo>
                  <a:pt x="78" y="0"/>
                </a:lnTo>
                <a:lnTo>
                  <a:pt x="78" y="508"/>
                </a:lnTo>
                <a:lnTo>
                  <a:pt x="137" y="546"/>
                </a:lnTo>
                <a:lnTo>
                  <a:pt x="78" y="584"/>
                </a:lnTo>
                <a:lnTo>
                  <a:pt x="78" y="1092"/>
                </a:lnTo>
                <a:lnTo>
                  <a:pt x="0" y="1092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/>
          <a:p>
            <a:endParaRPr lang="es-CL" sz="1400" dirty="0">
              <a:latin typeface="+mn-lt"/>
            </a:endParaRPr>
          </a:p>
        </p:txBody>
      </p:sp>
      <p:sp>
        <p:nvSpPr>
          <p:cNvPr id="80" name="Curved Left Arrow 26">
            <a:extLst>
              <a:ext uri="{FF2B5EF4-FFF2-40B4-BE49-F238E27FC236}">
                <a16:creationId xmlns:a16="http://schemas.microsoft.com/office/drawing/2014/main" xmlns="" id="{AAC12974-AA27-4ABF-896D-C7029077B49D}"/>
              </a:ext>
            </a:extLst>
          </p:cNvPr>
          <p:cNvSpPr/>
          <p:nvPr/>
        </p:nvSpPr>
        <p:spPr bwMode="auto">
          <a:xfrm flipH="1">
            <a:off x="4289363" y="3291654"/>
            <a:ext cx="603911" cy="1236583"/>
          </a:xfrm>
          <a:prstGeom prst="curvedLef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400" b="1" dirty="0">
              <a:latin typeface="+mn-lt"/>
            </a:endParaRPr>
          </a:p>
        </p:txBody>
      </p:sp>
      <p:sp>
        <p:nvSpPr>
          <p:cNvPr id="37" name="Oval 53"/>
          <p:cNvSpPr>
            <a:spLocks/>
          </p:cNvSpPr>
          <p:nvPr/>
        </p:nvSpPr>
        <p:spPr>
          <a:xfrm>
            <a:off x="4469260" y="3718114"/>
            <a:ext cx="290250" cy="288672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CL" sz="1400" b="1" dirty="0"/>
              <a:t>1</a:t>
            </a:r>
          </a:p>
        </p:txBody>
      </p:sp>
      <p:sp>
        <p:nvSpPr>
          <p:cNvPr id="38" name="Oval 55"/>
          <p:cNvSpPr>
            <a:spLocks/>
          </p:cNvSpPr>
          <p:nvPr/>
        </p:nvSpPr>
        <p:spPr>
          <a:xfrm>
            <a:off x="7959732" y="2750000"/>
            <a:ext cx="290250" cy="288672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CL" sz="1400" b="1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C1741E7-96DA-42D1-8C29-EDCCE1F23D43}"/>
              </a:ext>
            </a:extLst>
          </p:cNvPr>
          <p:cNvSpPr txBox="1"/>
          <p:nvPr/>
        </p:nvSpPr>
        <p:spPr>
          <a:xfrm>
            <a:off x="9147530" y="1958313"/>
            <a:ext cx="2549170" cy="28007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marL="285750" lvl="1" indent="-285750"/>
            <a:r>
              <a:rPr lang="es-ES" sz="1400" dirty="0"/>
              <a:t>La confirmación de rol consiste en </a:t>
            </a:r>
            <a:r>
              <a:rPr lang="es-ES" sz="1400" b="1" dirty="0">
                <a:solidFill>
                  <a:schemeClr val="tx2"/>
                </a:solidFill>
              </a:rPr>
              <a:t>visitas a terreno </a:t>
            </a:r>
            <a:r>
              <a:rPr lang="es-ES" sz="1400" dirty="0"/>
              <a:t>donde  cada líder observa el </a:t>
            </a:r>
            <a:r>
              <a:rPr lang="es-ES" sz="1400" b="1" dirty="0">
                <a:solidFill>
                  <a:schemeClr val="tx2"/>
                </a:solidFill>
              </a:rPr>
              <a:t>desempeño de los líderes</a:t>
            </a:r>
            <a:r>
              <a:rPr lang="es-ES" sz="1400" dirty="0"/>
              <a:t> de su  equipo en las disciplinas y herramientas de</a:t>
            </a:r>
            <a:r>
              <a:rPr lang="es-ES" sz="1400" b="1" dirty="0">
                <a:solidFill>
                  <a:schemeClr val="tx2"/>
                </a:solidFill>
              </a:rPr>
              <a:t> gestión LM</a:t>
            </a:r>
            <a:r>
              <a:rPr lang="es-ES" sz="1400" dirty="0"/>
              <a:t> </a:t>
            </a:r>
          </a:p>
          <a:p>
            <a:pPr marL="285750" lvl="1" indent="-285750"/>
            <a:r>
              <a:rPr lang="es-ES" sz="1400" dirty="0"/>
              <a:t>Esta evaluación se realiza con un </a:t>
            </a:r>
            <a:r>
              <a:rPr lang="es-ES" sz="1400" b="1" dirty="0" err="1">
                <a:solidFill>
                  <a:schemeClr val="tx2"/>
                </a:solidFill>
              </a:rPr>
              <a:t>checklist</a:t>
            </a:r>
            <a:r>
              <a:rPr lang="es-ES" sz="1400" b="1" dirty="0">
                <a:solidFill>
                  <a:schemeClr val="tx2"/>
                </a:solidFill>
              </a:rPr>
              <a:t> guía </a:t>
            </a:r>
            <a:r>
              <a:rPr lang="es-ES" sz="1400" dirty="0"/>
              <a:t>que ayuda a los líderes a observar, calibrar y </a:t>
            </a:r>
            <a:r>
              <a:rPr lang="es-ES" sz="1400" b="1" dirty="0">
                <a:solidFill>
                  <a:schemeClr val="tx2"/>
                </a:solidFill>
              </a:rPr>
              <a:t>mejorar la implementación</a:t>
            </a:r>
          </a:p>
          <a:p>
            <a:pPr marL="285750" indent="-285750"/>
            <a:endParaRPr lang="en-US" sz="1400" dirty="0"/>
          </a:p>
        </p:txBody>
      </p:sp>
      <p:sp>
        <p:nvSpPr>
          <p:cNvPr id="81" name="Rectangle 3">
            <a:extLst>
              <a:ext uri="{FF2B5EF4-FFF2-40B4-BE49-F238E27FC236}">
                <a16:creationId xmlns:a16="http://schemas.microsoft.com/office/drawing/2014/main" xmlns="" id="{3007381F-C909-4B41-97B2-FB313F413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9439" y="4759079"/>
            <a:ext cx="2671716" cy="155599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4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endParaRPr lang="es-CL" sz="1400" b="1" dirty="0">
              <a:latin typeface="+mn-lt"/>
            </a:endParaRPr>
          </a:p>
        </p:txBody>
      </p:sp>
      <p:sp>
        <p:nvSpPr>
          <p:cNvPr id="82" name="Rectangle 7">
            <a:extLst>
              <a:ext uri="{FF2B5EF4-FFF2-40B4-BE49-F238E27FC236}">
                <a16:creationId xmlns:a16="http://schemas.microsoft.com/office/drawing/2014/main" xmlns="" id="{263FB4DC-A2B6-4200-A35C-5A219CE74D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9089439" y="4758801"/>
            <a:ext cx="2671716" cy="36086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s-CL" sz="1400" b="1" dirty="0">
                <a:solidFill>
                  <a:schemeClr val="bg1"/>
                </a:solidFill>
                <a:latin typeface="+mn-lt"/>
              </a:rPr>
              <a:t>Ejemplo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5E051433-83DC-470E-95C3-7DBC0251B66F}"/>
              </a:ext>
            </a:extLst>
          </p:cNvPr>
          <p:cNvSpPr txBox="1"/>
          <p:nvPr/>
        </p:nvSpPr>
        <p:spPr>
          <a:xfrm>
            <a:off x="9147530" y="5206567"/>
            <a:ext cx="2489133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marL="285750" lvl="1" indent="-285750"/>
            <a:r>
              <a:rPr lang="es-ES" sz="1400" dirty="0"/>
              <a:t>…El Jefe de Unidad hace confirmación de rol de las prácticas LM del Jefes de </a:t>
            </a:r>
            <a:r>
              <a:rPr lang="es-ES" sz="1400" dirty="0" err="1"/>
              <a:t>Area</a:t>
            </a:r>
            <a:r>
              <a:rPr lang="es-ES" sz="1400" dirty="0"/>
              <a:t>…</a:t>
            </a:r>
          </a:p>
        </p:txBody>
      </p:sp>
      <p:sp>
        <p:nvSpPr>
          <p:cNvPr id="84" name="Oval 53">
            <a:extLst>
              <a:ext uri="{FF2B5EF4-FFF2-40B4-BE49-F238E27FC236}">
                <a16:creationId xmlns:a16="http://schemas.microsoft.com/office/drawing/2014/main" xmlns="" id="{88748FDD-56B7-4F7D-8465-1F072B2F1416}"/>
              </a:ext>
            </a:extLst>
          </p:cNvPr>
          <p:cNvSpPr>
            <a:spLocks/>
          </p:cNvSpPr>
          <p:nvPr/>
        </p:nvSpPr>
        <p:spPr>
          <a:xfrm>
            <a:off x="9135569" y="5177991"/>
            <a:ext cx="290250" cy="288672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CL" sz="1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318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0864223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2" name="Diapositiva de think-cell" r:id="rId10" imgW="270" imgH="270" progId="TCLayout.ActiveDocument.1">
                  <p:embed/>
                </p:oleObj>
              </mc:Choice>
              <mc:Fallback>
                <p:oleObj name="Diapositiva de think-cell" r:id="rId10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1524270" y="1"/>
            <a:ext cx="16197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_tradnl" sz="1665" b="1" dirty="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Text Placeholder 2">
            <a:hlinkClick r:id="rId12" action="ppaction://hlinksldjump"/>
            <a:extLst>
              <a:ext uri="{FF2B5EF4-FFF2-40B4-BE49-F238E27FC236}">
                <a16:creationId xmlns:a16="http://schemas.microsoft.com/office/drawing/2014/main" xmlns="" id="{B448E8AF-D030-4568-A7E3-E642BC397E78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3725863" y="2570163"/>
            <a:ext cx="4740275" cy="41433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wrap="square" lIns="92075" tIns="82550" rIns="0" bIns="82550" numCol="1" spcCol="0" rtlCol="0" anchor="ctr" anchorCtr="0">
            <a:no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749300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Sistema de </a:t>
            </a:r>
            <a:r>
              <a:rPr lang="es-ES" sz="1632" b="1" dirty="0" err="1">
                <a:solidFill>
                  <a:schemeClr val="tx2"/>
                </a:solidFill>
                <a:ea typeface="+mn-ea"/>
                <a:sym typeface="+mn-lt"/>
              </a:rPr>
              <a:t>Gestién</a:t>
            </a:r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: Desarrollo de personas</a:t>
            </a:r>
          </a:p>
        </p:txBody>
      </p:sp>
      <p:sp>
        <p:nvSpPr>
          <p:cNvPr id="17" name="Text Placeholder 2">
            <a:hlinkClick r:id="rId12" action="ppaction://hlinksldjump"/>
            <a:extLst>
              <a:ext uri="{FF2B5EF4-FFF2-40B4-BE49-F238E27FC236}">
                <a16:creationId xmlns:a16="http://schemas.microsoft.com/office/drawing/2014/main" xmlns="" id="{EEBAD506-5524-497D-B36F-7E1764832AD4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725863" y="2984500"/>
            <a:ext cx="4740275" cy="45878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wrap="square" lIns="92075" tIns="92075" rIns="0" bIns="92075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800" dirty="0">
                <a:latin typeface="+mn-lt"/>
                <a:sym typeface="+mn-lt"/>
              </a:rPr>
              <a:t>Confirmación de Procesos</a:t>
            </a:r>
          </a:p>
        </p:txBody>
      </p:sp>
      <p:sp>
        <p:nvSpPr>
          <p:cNvPr id="18" name="Text Placeholder 2">
            <a:hlinkClick r:id="rId13" action="ppaction://hlinksldjump"/>
            <a:extLst>
              <a:ext uri="{FF2B5EF4-FFF2-40B4-BE49-F238E27FC236}">
                <a16:creationId xmlns:a16="http://schemas.microsoft.com/office/drawing/2014/main" xmlns="" id="{85178450-BAAE-4E83-86DF-46E647F52F92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3725863" y="3443288"/>
            <a:ext cx="4740275" cy="4222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</a14:hiddenLine>
            </a:ext>
          </a:extLst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665" dirty="0">
                <a:latin typeface="+mn-lt"/>
                <a:sym typeface="+mn-lt"/>
              </a:rPr>
              <a:t>Confirmación de Procesos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3654A141-DF26-4D70-A499-C769C694D9A5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3725863" y="3865563"/>
            <a:ext cx="4740275" cy="422275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  <a:extLst/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bg1"/>
              </a:buClr>
              <a:buSzPct val="120000"/>
              <a:buFont typeface="Arial" charset="0"/>
              <a:buChar char="–"/>
            </a:pPr>
            <a:r>
              <a:rPr lang="es-ES_tradnl" sz="1665" b="1" dirty="0" smtClean="0">
                <a:solidFill>
                  <a:schemeClr val="bg1"/>
                </a:solidFill>
                <a:latin typeface="+mn-lt"/>
                <a:sym typeface="+mn-lt"/>
              </a:rPr>
              <a:t>Desarrollo de rol</a:t>
            </a:r>
            <a:endParaRPr lang="es-ES_tradnl" sz="1665" b="1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912D3-D661-4B30-81F4-BD2C8346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566C1CA2-1A61-40A7-AC14-10B1A862AAC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0" name="1. On-page tracker 1.">
            <a:extLst>
              <a:ext uri="{FF2B5EF4-FFF2-40B4-BE49-F238E27FC236}">
                <a16:creationId xmlns:a16="http://schemas.microsoft.com/office/drawing/2014/main" xmlns="" id="{C3B336F5-12E8-46B7-966F-B50DCCB43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4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612802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9" name="Diapositiva de think-cell" r:id="rId6" imgW="530" imgH="528" progId="TCLayout.ActiveDocument.1">
                  <p:embed/>
                </p:oleObj>
              </mc:Choice>
              <mc:Fallback>
                <p:oleObj name="Diapositiva de think-cell" r:id="rId6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BA78BD-5850-4A38-BDEF-E9999887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El desarrollo de rol ayuda a desarrollar el equipo en términos profesionales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1ADFCC3C-D2C7-44C6-99A0-E027842C89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5" name="1. On-page tracker 1.">
            <a:extLst>
              <a:ext uri="{FF2B5EF4-FFF2-40B4-BE49-F238E27FC236}">
                <a16:creationId xmlns:a16="http://schemas.microsoft.com/office/drawing/2014/main" xmlns="" id="{71B857C8-AF60-4A0C-AC14-21DACB17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sp>
        <p:nvSpPr>
          <p:cNvPr id="46" name="DirArrow">
            <a:extLst>
              <a:ext uri="{FF2B5EF4-FFF2-40B4-BE49-F238E27FC236}">
                <a16:creationId xmlns:a16="http://schemas.microsoft.com/office/drawing/2014/main" xmlns="" id="{7A88D58A-AC48-4264-A61C-782C3158212B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7346823" y="3739475"/>
            <a:ext cx="3400933" cy="377881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endParaRPr lang="es-ES" sz="13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xmlns="" id="{8AA855CE-DEED-40CB-AA62-E8470B435CF9}"/>
              </a:ext>
            </a:extLst>
          </p:cNvPr>
          <p:cNvSpPr txBox="1">
            <a:spLocks noChangeArrowheads="1"/>
          </p:cNvSpPr>
          <p:nvPr/>
        </p:nvSpPr>
        <p:spPr>
          <a:xfrm>
            <a:off x="1439922" y="1457684"/>
            <a:ext cx="2924524" cy="3711845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</a:lstStyle>
          <a:p>
            <a:pPr lvl="1"/>
            <a:endParaRPr lang="es-ES" sz="1300" dirty="0">
              <a:latin typeface="+mn-lt"/>
            </a:endParaRPr>
          </a:p>
        </p:txBody>
      </p:sp>
      <p:sp>
        <p:nvSpPr>
          <p:cNvPr id="48" name="Rectangle 15">
            <a:extLst>
              <a:ext uri="{FF2B5EF4-FFF2-40B4-BE49-F238E27FC236}">
                <a16:creationId xmlns:a16="http://schemas.microsoft.com/office/drawing/2014/main" xmlns="" id="{5475C7BA-B88F-44A2-9A1F-B6C19B2A3DF2}"/>
              </a:ext>
            </a:extLst>
          </p:cNvPr>
          <p:cNvSpPr txBox="1">
            <a:spLocks noChangeArrowheads="1"/>
          </p:cNvSpPr>
          <p:nvPr/>
        </p:nvSpPr>
        <p:spPr>
          <a:xfrm>
            <a:off x="1439922" y="5260349"/>
            <a:ext cx="2924524" cy="1138798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>
              <a:defRPr sz="1500">
                <a:latin typeface="+mn-lt"/>
              </a:defRPr>
            </a:lvl2pPr>
          </a:lstStyle>
          <a:p>
            <a:pPr lvl="1"/>
            <a:endParaRPr lang="es-ES" sz="1300" dirty="0"/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xmlns="" id="{20978B8A-8B0F-4845-9060-CCFBAFA047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9922" y="1457684"/>
            <a:ext cx="2924524" cy="4192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¿Qué es?</a:t>
            </a:r>
          </a:p>
        </p:txBody>
      </p:sp>
      <p:sp>
        <p:nvSpPr>
          <p:cNvPr id="50" name="Rectangle 14">
            <a:extLst>
              <a:ext uri="{FF2B5EF4-FFF2-40B4-BE49-F238E27FC236}">
                <a16:creationId xmlns:a16="http://schemas.microsoft.com/office/drawing/2014/main" xmlns="" id="{E58C929C-F57E-45D3-BC67-7DED3C1A54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9922" y="5260349"/>
            <a:ext cx="2924524" cy="3624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¿Quién los usa?</a:t>
            </a:r>
          </a:p>
        </p:txBody>
      </p:sp>
      <p:sp>
        <p:nvSpPr>
          <p:cNvPr id="51" name="Rectangle 6">
            <a:extLst>
              <a:ext uri="{FF2B5EF4-FFF2-40B4-BE49-F238E27FC236}">
                <a16:creationId xmlns:a16="http://schemas.microsoft.com/office/drawing/2014/main" xmlns="" id="{26A2A205-AF9D-4362-97B6-CD29B44FA639}"/>
              </a:ext>
            </a:extLst>
          </p:cNvPr>
          <p:cNvSpPr txBox="1">
            <a:spLocks/>
          </p:cNvSpPr>
          <p:nvPr/>
        </p:nvSpPr>
        <p:spPr>
          <a:xfrm>
            <a:off x="1561514" y="1916969"/>
            <a:ext cx="2699446" cy="27699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95000"/>
              </a:lnSpc>
              <a:spcBef>
                <a:spcPts val="102"/>
              </a:spcBef>
            </a:pPr>
            <a:r>
              <a:rPr lang="es-ES" sz="1300" dirty="0">
                <a:latin typeface="Arial" pitchFamily="34" charset="0"/>
                <a:cs typeface="Arial" pitchFamily="34" charset="0"/>
              </a:rPr>
              <a:t>Una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 estructurada de desarrollar al equipo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2">
              <a:lnSpc>
                <a:spcPct val="95000"/>
              </a:lnSpc>
              <a:spcBef>
                <a:spcPts val="102"/>
              </a:spcBef>
            </a:pPr>
            <a:r>
              <a:rPr lang="es-ES" sz="1300" dirty="0">
                <a:latin typeface="Arial" pitchFamily="34" charset="0"/>
                <a:cs typeface="Arial" pitchFamily="34" charset="0"/>
              </a:rPr>
              <a:t>Hay reuniones planificadas y periódicas de aprox. 40 minutos</a:t>
            </a:r>
          </a:p>
          <a:p>
            <a:pPr lvl="2">
              <a:lnSpc>
                <a:spcPct val="95000"/>
              </a:lnSpc>
              <a:spcBef>
                <a:spcPts val="102"/>
              </a:spcBef>
            </a:pPr>
            <a:r>
              <a:rPr lang="es-ES" sz="1300" dirty="0">
                <a:latin typeface="Arial" pitchFamily="34" charset="0"/>
                <a:cs typeface="Arial" pitchFamily="34" charset="0"/>
              </a:rPr>
              <a:t>Se fomenta una relación más profunda y duradera entre el líder y el miembro del equipo.</a:t>
            </a:r>
          </a:p>
          <a:p>
            <a:pPr lvl="1">
              <a:lnSpc>
                <a:spcPct val="95000"/>
              </a:lnSpc>
              <a:spcBef>
                <a:spcPts val="102"/>
              </a:spcBef>
            </a:pPr>
            <a:r>
              <a:rPr lang="es-ES" sz="1300" dirty="0">
                <a:latin typeface="Arial" pitchFamily="34" charset="0"/>
                <a:cs typeface="Arial" pitchFamily="34" charset="0"/>
              </a:rPr>
              <a:t>Se identifican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necesidades de desarrollo específicas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y se priorizan</a:t>
            </a:r>
          </a:p>
          <a:p>
            <a:pPr lvl="1">
              <a:lnSpc>
                <a:spcPct val="95000"/>
              </a:lnSpc>
              <a:spcBef>
                <a:spcPts val="102"/>
              </a:spcBef>
            </a:pPr>
            <a:r>
              <a:rPr lang="es-ES" sz="1300" dirty="0">
                <a:latin typeface="Arial" pitchFamily="34" charset="0"/>
                <a:cs typeface="Arial" pitchFamily="34" charset="0"/>
              </a:rPr>
              <a:t>Liderar con el ejemplo: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mostrar a los miembros de equipo qué es lo que se espera de ellos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en los aspectos más críticos de su trabajo en el día a día</a:t>
            </a:r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xmlns="" id="{350DCE7A-8631-4BE5-8D8A-45E4F85A769D}"/>
              </a:ext>
            </a:extLst>
          </p:cNvPr>
          <p:cNvSpPr txBox="1">
            <a:spLocks/>
          </p:cNvSpPr>
          <p:nvPr/>
        </p:nvSpPr>
        <p:spPr>
          <a:xfrm>
            <a:off x="1561514" y="5667969"/>
            <a:ext cx="2699446" cy="7386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Gerentes</a:t>
            </a:r>
          </a:p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Subgerentes</a:t>
            </a:r>
          </a:p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Jefes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xmlns="" id="{32808F1B-2D9F-4B36-9A03-DFB023F098F9}"/>
              </a:ext>
            </a:extLst>
          </p:cNvPr>
          <p:cNvSpPr txBox="1">
            <a:spLocks noChangeArrowheads="1"/>
          </p:cNvSpPr>
          <p:nvPr/>
        </p:nvSpPr>
        <p:spPr>
          <a:xfrm>
            <a:off x="9361282" y="1457684"/>
            <a:ext cx="2512529" cy="4941462"/>
          </a:xfrm>
          <a:prstGeom prst="rect">
            <a:avLst/>
          </a:prstGeom>
          <a:noFill/>
          <a:ln w="190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2"/>
            <a:endParaRPr lang="es-ES" sz="1300" dirty="0">
              <a:latin typeface="+mn-lt"/>
            </a:endParaRPr>
          </a:p>
        </p:txBody>
      </p:sp>
      <p:sp>
        <p:nvSpPr>
          <p:cNvPr id="58" name="Rectangle 6">
            <a:extLst>
              <a:ext uri="{FF2B5EF4-FFF2-40B4-BE49-F238E27FC236}">
                <a16:creationId xmlns:a16="http://schemas.microsoft.com/office/drawing/2014/main" xmlns="" id="{241E33C9-6AB2-4FCC-A8A3-38AAB29C4C7E}"/>
              </a:ext>
            </a:extLst>
          </p:cNvPr>
          <p:cNvSpPr txBox="1"/>
          <p:nvPr/>
        </p:nvSpPr>
        <p:spPr>
          <a:xfrm>
            <a:off x="9444841" y="1916969"/>
            <a:ext cx="2369011" cy="443198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Para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desarrollar más rápido las habilidades críticas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necesarias a lo largo del equipo </a:t>
            </a:r>
          </a:p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Para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aumentar el desempeño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y por consiguiente mejorar los resultados</a:t>
            </a:r>
          </a:p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Para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hacer crecer a un grupo de gerentes potenciales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que liderarán la compañía en el futuro </a:t>
            </a:r>
          </a:p>
          <a:p>
            <a:pPr lvl="1"/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Para mejorar el ambiente laboral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, ya que los trabajadores sentirán que existe una preocupación genuina por su crecimiento profesional</a:t>
            </a:r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xmlns="" id="{940AB6CB-C0EC-4AC0-9910-BC42286C76DC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61282" y="1457684"/>
            <a:ext cx="2512529" cy="419249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bg1"/>
              </a:buClr>
            </a:pPr>
            <a:r>
              <a:rPr lang="es-ES" sz="13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¿Para qué son útiles?</a:t>
            </a: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xmlns="" id="{2B585EF7-7DED-4CA2-94A9-8E6E1FC5F423}"/>
              </a:ext>
            </a:extLst>
          </p:cNvPr>
          <p:cNvSpPr txBox="1">
            <a:spLocks noChangeArrowheads="1"/>
          </p:cNvSpPr>
          <p:nvPr/>
        </p:nvSpPr>
        <p:spPr>
          <a:xfrm>
            <a:off x="4448916" y="1457684"/>
            <a:ext cx="4284382" cy="1783459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2"/>
            <a:endParaRPr lang="es-ES" sz="1300" dirty="0">
              <a:latin typeface="+mn-lt"/>
            </a:endParaRPr>
          </a:p>
        </p:txBody>
      </p:sp>
      <p:pic>
        <p:nvPicPr>
          <p:cNvPr id="40" name="Picture 85" descr="C:\Users\NATALIA ROMERO\Desktop\Natalia\stuff\icons\People\Client-Male-Light-256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2286" y="5284164"/>
            <a:ext cx="353668" cy="30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6">
            <a:extLst>
              <a:ext uri="{FF2B5EF4-FFF2-40B4-BE49-F238E27FC236}">
                <a16:creationId xmlns:a16="http://schemas.microsoft.com/office/drawing/2014/main" xmlns="" id="{EAA65844-E5E6-4EA3-910C-8F247237DF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48916" y="1457684"/>
            <a:ext cx="4284382" cy="4192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¿Qué requieren?</a:t>
            </a:r>
          </a:p>
        </p:txBody>
      </p:sp>
      <p:sp>
        <p:nvSpPr>
          <p:cNvPr id="55" name="Rectangle 5">
            <a:extLst>
              <a:ext uri="{FF2B5EF4-FFF2-40B4-BE49-F238E27FC236}">
                <a16:creationId xmlns:a16="http://schemas.microsoft.com/office/drawing/2014/main" xmlns="" id="{23778273-3E6D-42B2-8BD4-273B54066479}"/>
              </a:ext>
            </a:extLst>
          </p:cNvPr>
          <p:cNvSpPr txBox="1">
            <a:spLocks noChangeArrowheads="1"/>
          </p:cNvSpPr>
          <p:nvPr/>
        </p:nvSpPr>
        <p:spPr>
          <a:xfrm>
            <a:off x="4448916" y="3335464"/>
            <a:ext cx="4284382" cy="3063682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1"/>
            <a:endParaRPr lang="es-ES" sz="1300" dirty="0">
              <a:latin typeface="+mn-lt"/>
            </a:endParaRP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xmlns="" id="{6102DD85-A82E-4A2F-AD2C-AE5E5B4E4108}"/>
              </a:ext>
            </a:extLst>
          </p:cNvPr>
          <p:cNvSpPr txBox="1">
            <a:spLocks/>
          </p:cNvSpPr>
          <p:nvPr/>
        </p:nvSpPr>
        <p:spPr>
          <a:xfrm>
            <a:off x="4605599" y="1916969"/>
            <a:ext cx="3971016" cy="941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Un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espacio en la agenda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del líder</a:t>
            </a:r>
          </a:p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Una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matriz de competencias completa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para identificar las necesidades de desarrollo del miembro del equipo</a:t>
            </a:r>
          </a:p>
          <a:p>
            <a:pPr lvl="2"/>
            <a:endParaRPr lang="es-E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xmlns="" id="{580BDF47-C92C-4632-A094-18F4458A2C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48916" y="3335464"/>
            <a:ext cx="4284382" cy="34986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¿Cómo se utilizan?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xmlns="" id="{DEC83EAE-D6AF-417A-B147-77C4A777FE86}"/>
              </a:ext>
            </a:extLst>
          </p:cNvPr>
          <p:cNvSpPr txBox="1">
            <a:spLocks/>
          </p:cNvSpPr>
          <p:nvPr/>
        </p:nvSpPr>
        <p:spPr>
          <a:xfrm>
            <a:off x="4605599" y="3742095"/>
            <a:ext cx="3971016" cy="28257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300" dirty="0">
                <a:latin typeface="Arial" pitchFamily="34" charset="0"/>
                <a:cs typeface="Arial" pitchFamily="34" charset="0"/>
              </a:rPr>
              <a:t>Una vez a la semana,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cada líder debe hacer desarrollo de rol a al menos uno de los miembros de su equipo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. El </a:t>
            </a:r>
            <a:r>
              <a:rPr lang="es-ES" sz="1300" i="1" dirty="0">
                <a:latin typeface="Arial" pitchFamily="34" charset="0"/>
                <a:cs typeface="Arial" pitchFamily="34" charset="0"/>
              </a:rPr>
              <a:t>desarrollo de rol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 incluye:</a:t>
            </a:r>
          </a:p>
          <a:p>
            <a:pPr lvl="2"/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Reunión 1 a 1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en la que el supervisor debe demostrar que hay una necesidad de desarrollo específica / crítica</a:t>
            </a:r>
          </a:p>
          <a:p>
            <a:pPr lvl="2"/>
            <a:r>
              <a:rPr lang="es-ES" sz="1300" dirty="0">
                <a:latin typeface="Arial" pitchFamily="34" charset="0"/>
                <a:cs typeface="Arial" pitchFamily="34" charset="0"/>
              </a:rPr>
              <a:t>Un </a:t>
            </a:r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 estructurado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con un grupo de actividades que ayudarán al crecimiento del trabajador en las oportunidades identificadas </a:t>
            </a:r>
          </a:p>
          <a:p>
            <a:pPr lvl="2"/>
            <a:r>
              <a:rPr lang="es-ES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Liderar con ejemplo y comprometerse con una confirmación de proceso </a:t>
            </a:r>
            <a:r>
              <a:rPr lang="es-ES" sz="1300" dirty="0">
                <a:latin typeface="Arial" pitchFamily="34" charset="0"/>
                <a:cs typeface="Arial" pitchFamily="34" charset="0"/>
              </a:rPr>
              <a:t>de ambas partes para evaluar la mejora</a:t>
            </a:r>
          </a:p>
          <a:p>
            <a:pPr lvl="2"/>
            <a:endParaRPr lang="es-ES" sz="1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77" descr="C:\Users\NATALIA ROMERO\Desktop\Natalia\stuff\icons\1338950449_Magnifier2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1096" y="1467947"/>
            <a:ext cx="349863" cy="35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9" descr="C:\Users\NATALIA ROMERO\Desktop\Natalia\stuff\icons\Going-up-green-256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395" y="1429579"/>
            <a:ext cx="475457" cy="47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93" descr="C:\Users\NATALIA ROMERO\Desktop\Natalia\stuff\icons\1337984302_system-software-update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9892" y="1496035"/>
            <a:ext cx="306724" cy="30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3" descr="C:\Users\NATALIA ROMERO\Desktop\Natalia\stuff\icons\SIGNOS (+, -, x,chulos)\1530260834602739804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2102" y="3315643"/>
            <a:ext cx="350644" cy="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53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4" grpId="0" animBg="1"/>
      <p:bldP spid="53" grpId="0" animBg="1"/>
      <p:bldP spid="55" grpId="0" animBg="1"/>
      <p:bldP spid="56" grpId="0"/>
      <p:bldP spid="59" grpId="0" animBg="1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1494593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3" name="Diapositiva de think-cell" r:id="rId5" imgW="530" imgH="528" progId="TCLayout.ActiveDocument.1">
                  <p:embed/>
                </p:oleObj>
              </mc:Choice>
              <mc:Fallback>
                <p:oleObj name="Diapositiva de think-cell" r:id="rId5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BA281-ADAD-433D-9B8E-3A4CD742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desarrollo de rol efectivo debe cumplir con 3 características claves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28D97EA-E84B-4E99-8C6C-B0A7C7E89C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23" name="1. On-page tracker 1.">
            <a:extLst>
              <a:ext uri="{FF2B5EF4-FFF2-40B4-BE49-F238E27FC236}">
                <a16:creationId xmlns:a16="http://schemas.microsoft.com/office/drawing/2014/main" xmlns="" id="{BEB4C2F4-15B0-496E-8CC4-FB255E96A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xmlns="" id="{0EB32A2B-A6BA-4C15-94D0-C76881F67940}"/>
              </a:ext>
            </a:extLst>
          </p:cNvPr>
          <p:cNvSpPr txBox="1">
            <a:spLocks noChangeArrowheads="1"/>
          </p:cNvSpPr>
          <p:nvPr/>
        </p:nvSpPr>
        <p:spPr>
          <a:xfrm>
            <a:off x="2359827" y="1715351"/>
            <a:ext cx="4227702" cy="4377631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</a:lstStyle>
          <a:p>
            <a:pPr lvl="1"/>
            <a:endParaRPr lang="es-ES" sz="1800" dirty="0">
              <a:latin typeface="+mn-lt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xmlns="" id="{DA7A620E-5447-4ADE-911D-898A5FE537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59827" y="1715351"/>
            <a:ext cx="4227702" cy="742414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18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¿Cómo debe ser el Desarrollo </a:t>
            </a:r>
            <a:br>
              <a:rPr lang="es-ES" sz="1800" b="1" dirty="0">
                <a:solidFill>
                  <a:schemeClr val="tx2"/>
                </a:solidFill>
                <a:latin typeface="+mn-lt"/>
                <a:cs typeface="Arial" pitchFamily="34" charset="0"/>
              </a:rPr>
            </a:br>
            <a:r>
              <a:rPr lang="es-ES" sz="18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de Rol?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xmlns="" id="{691E0B76-DD6B-41A3-A71A-DF3BE91B29F1}"/>
              </a:ext>
            </a:extLst>
          </p:cNvPr>
          <p:cNvSpPr txBox="1">
            <a:spLocks/>
          </p:cNvSpPr>
          <p:nvPr/>
        </p:nvSpPr>
        <p:spPr>
          <a:xfrm>
            <a:off x="2476478" y="2533031"/>
            <a:ext cx="4020574" cy="343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dirty="0">
                <a:cs typeface="Arial" pitchFamily="34" charset="0"/>
              </a:rPr>
              <a:t>Diagnóstico profundo que procura llegar hasta la </a:t>
            </a: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causa raíz de un comportamiento </a:t>
            </a:r>
            <a:r>
              <a:rPr lang="es-CL" sz="1800" dirty="0">
                <a:cs typeface="Arial" pitchFamily="34" charset="0"/>
              </a:rPr>
              <a:t>a nivel de mentalidades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dirty="0">
                <a:cs typeface="Arial" pitchFamily="34" charset="0"/>
              </a:rPr>
              <a:t>Focalizado en </a:t>
            </a: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el desarrollo a futuro</a:t>
            </a:r>
            <a:r>
              <a:rPr lang="es-CL" sz="1800" dirty="0">
                <a:cs typeface="Arial" pitchFamily="34" charset="0"/>
              </a:rPr>
              <a:t>, con un plan de trabajo concreto para poder lograrlo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Es guiado,</a:t>
            </a:r>
            <a:r>
              <a:rPr lang="es-CL" sz="1800" b="1" dirty="0">
                <a:cs typeface="Arial" pitchFamily="34" charset="0"/>
              </a:rPr>
              <a:t> </a:t>
            </a:r>
            <a:r>
              <a:rPr lang="es-CL" sz="1800" dirty="0">
                <a:cs typeface="Arial" pitchFamily="34" charset="0"/>
              </a:rPr>
              <a:t>la persona que realiza el desarrollo de rol hace preguntas abiertas que permitan a la persona que lo recibe </a:t>
            </a: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ir desarrollando sus propias respuestas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xmlns="" id="{6E413B4A-F8B7-4FF6-8C58-0B49FCFC86C5}"/>
              </a:ext>
            </a:extLst>
          </p:cNvPr>
          <p:cNvSpPr txBox="1">
            <a:spLocks noChangeArrowheads="1"/>
          </p:cNvSpPr>
          <p:nvPr/>
        </p:nvSpPr>
        <p:spPr>
          <a:xfrm>
            <a:off x="6727091" y="1715351"/>
            <a:ext cx="4227702" cy="4377631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</a:lstStyle>
          <a:p>
            <a:pPr lvl="1"/>
            <a:endParaRPr lang="es-ES" sz="1800" dirty="0">
              <a:latin typeface="+mn-lt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xmlns="" id="{2DF35000-09AF-4901-AB78-256F44FD93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27091" y="1715351"/>
            <a:ext cx="4227702" cy="742414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18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¿Cómo lo hago?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xmlns="" id="{33DB87DC-CCC6-48F5-BCE1-66B79A685407}"/>
              </a:ext>
            </a:extLst>
          </p:cNvPr>
          <p:cNvSpPr txBox="1">
            <a:spLocks/>
          </p:cNvSpPr>
          <p:nvPr/>
        </p:nvSpPr>
        <p:spPr>
          <a:xfrm>
            <a:off x="6889778" y="2533031"/>
            <a:ext cx="3902329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Proponer auto-evaluación </a:t>
            </a:r>
            <a:r>
              <a:rPr lang="es-CL" sz="1800" dirty="0">
                <a:cs typeface="Arial" pitchFamily="34" charset="0"/>
              </a:rPr>
              <a:t>y discutir sobre ese punto de partida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dirty="0">
                <a:cs typeface="Arial" pitchFamily="34" charset="0"/>
              </a:rPr>
              <a:t>Ofrecer </a:t>
            </a: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ejemplos específicos de </a:t>
            </a:r>
            <a:r>
              <a:rPr lang="es-CL" sz="1800" b="1" dirty="0" err="1">
                <a:solidFill>
                  <a:schemeClr val="tx2"/>
                </a:solidFill>
                <a:cs typeface="Arial" pitchFamily="34" charset="0"/>
              </a:rPr>
              <a:t>feedback</a:t>
            </a: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s-CL" sz="1800" dirty="0">
                <a:cs typeface="Arial" pitchFamily="34" charset="0"/>
              </a:rPr>
              <a:t>y cómo las cosas funcionaron en ese caso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Explorar supuesto </a:t>
            </a:r>
            <a:r>
              <a:rPr lang="es-CL" sz="1800" dirty="0">
                <a:cs typeface="Arial" pitchFamily="34" charset="0"/>
              </a:rPr>
              <a:t>para tratarlo efectivamente y evitarlos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s-CL" sz="1800" b="1" dirty="0">
                <a:solidFill>
                  <a:schemeClr val="tx2"/>
                </a:solidFill>
                <a:cs typeface="Arial" pitchFamily="34" charset="0"/>
              </a:rPr>
              <a:t>Descartar</a:t>
            </a:r>
            <a:r>
              <a:rPr lang="es-CL" sz="1800" dirty="0">
                <a:cs typeface="Arial" pitchFamily="34" charset="0"/>
              </a:rPr>
              <a:t> antecedentes irrelevantes</a:t>
            </a:r>
          </a:p>
        </p:txBody>
      </p:sp>
      <p:pic>
        <p:nvPicPr>
          <p:cNvPr id="30" name="Picture 77" descr="C:\Users\NATALIA ROMERO\Desktop\Natalia\stuff\icons\1338950449_Magnifier2.png">
            <a:extLst>
              <a:ext uri="{FF2B5EF4-FFF2-40B4-BE49-F238E27FC236}">
                <a16:creationId xmlns:a16="http://schemas.microsoft.com/office/drawing/2014/main" xmlns="" id="{71C968DF-6A4D-4EA6-AD89-3D81FB2B9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067" y="1897225"/>
            <a:ext cx="349863" cy="35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93" descr="C:\Users\NATALIA ROMERO\Desktop\Natalia\stuff\icons\1337984302_system-software-update.png">
            <a:extLst>
              <a:ext uri="{FF2B5EF4-FFF2-40B4-BE49-F238E27FC236}">
                <a16:creationId xmlns:a16="http://schemas.microsoft.com/office/drawing/2014/main" xmlns="" id="{C5E4FE9B-735E-452C-9840-32FF93BF9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3102" y="1882407"/>
            <a:ext cx="408304" cy="40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6203571"/>
              </p:ext>
            </p:extLst>
          </p:nvPr>
        </p:nvGraphicFramePr>
        <p:xfrm>
          <a:off x="1524270" y="1"/>
          <a:ext cx="16197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7" name="Diapositiva de think-cell" r:id="rId5" imgW="360" imgH="360" progId="TCLayout.ActiveDocument.1">
                  <p:embed/>
                </p:oleObj>
              </mc:Choice>
              <mc:Fallback>
                <p:oleObj name="Diapositiva de think-cell" r:id="rId5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70" y="1"/>
                        <a:ext cx="16197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"/>
          <p:cNvSpPr>
            <a:spLocks noChangeArrowheads="1"/>
          </p:cNvSpPr>
          <p:nvPr/>
        </p:nvSpPr>
        <p:spPr bwMode="gray">
          <a:xfrm>
            <a:off x="1444617" y="1379211"/>
            <a:ext cx="10418853" cy="5091223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PE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28" name="AutoShape 250"/>
          <p:cNvSpPr>
            <a:spLocks noChangeArrowheads="1"/>
          </p:cNvSpPr>
          <p:nvPr/>
        </p:nvSpPr>
        <p:spPr bwMode="auto">
          <a:xfrm>
            <a:off x="3426357" y="1482676"/>
            <a:ext cx="6650671" cy="21889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>
              <a:buClr>
                <a:schemeClr val="tx2"/>
              </a:buClr>
            </a:pPr>
            <a:r>
              <a:rPr lang="es-CO" sz="1300" b="1" dirty="0">
                <a:solidFill>
                  <a:schemeClr val="tx2"/>
                </a:solidFill>
                <a:latin typeface="+mn-lt"/>
                <a:sym typeface="Calibri" panose="020F0502020204030204" pitchFamily="34" charset="0"/>
              </a:rPr>
              <a:t>Propósito</a:t>
            </a:r>
          </a:p>
        </p:txBody>
      </p:sp>
      <p:cxnSp>
        <p:nvCxnSpPr>
          <p:cNvPr id="29" name="AutoShape 249"/>
          <p:cNvCxnSpPr>
            <a:cxnSpLocks noChangeShapeType="1"/>
          </p:cNvCxnSpPr>
          <p:nvPr/>
        </p:nvCxnSpPr>
        <p:spPr bwMode="auto">
          <a:xfrm>
            <a:off x="3426357" y="1727489"/>
            <a:ext cx="6650671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49"/>
          <p:cNvCxnSpPr>
            <a:cxnSpLocks noChangeShapeType="1"/>
          </p:cNvCxnSpPr>
          <p:nvPr/>
        </p:nvCxnSpPr>
        <p:spPr bwMode="auto">
          <a:xfrm>
            <a:off x="1571390" y="1727489"/>
            <a:ext cx="1757438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AutoShape 250"/>
          <p:cNvSpPr>
            <a:spLocks noChangeArrowheads="1"/>
          </p:cNvSpPr>
          <p:nvPr/>
        </p:nvSpPr>
        <p:spPr bwMode="auto">
          <a:xfrm>
            <a:off x="1571390" y="1482677"/>
            <a:ext cx="1757438" cy="21889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9" anchor="b">
            <a:spAutoFit/>
          </a:bodyPr>
          <a:lstStyle/>
          <a:p>
            <a:pPr>
              <a:buClr>
                <a:schemeClr val="tx2"/>
              </a:buClr>
            </a:pPr>
            <a:r>
              <a:rPr lang="es-CO" sz="1300" b="1" dirty="0">
                <a:solidFill>
                  <a:schemeClr val="tx2"/>
                </a:solidFill>
                <a:latin typeface="+mn-lt"/>
                <a:sym typeface="Calibri" panose="020F0502020204030204" pitchFamily="34" charset="0"/>
              </a:rPr>
              <a:t>Elemento</a:t>
            </a:r>
          </a:p>
        </p:txBody>
      </p:sp>
      <p:cxnSp>
        <p:nvCxnSpPr>
          <p:cNvPr id="33" name="AutoShape 249"/>
          <p:cNvCxnSpPr>
            <a:cxnSpLocks noChangeShapeType="1"/>
          </p:cNvCxnSpPr>
          <p:nvPr/>
        </p:nvCxnSpPr>
        <p:spPr bwMode="auto">
          <a:xfrm flipV="1">
            <a:off x="10237775" y="1724163"/>
            <a:ext cx="1477411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71390" y="1804246"/>
            <a:ext cx="1757438" cy="40011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ctr" anchorCtr="0" compatLnSpc="1">
            <a:prstTxWarp prst="textNoShape">
              <a:avLst/>
            </a:prstTxWarp>
            <a:noAutofit/>
          </a:bodyPr>
          <a:lstStyle/>
          <a:p>
            <a:pPr defTabSz="1169442">
              <a:buClr>
                <a:schemeClr val="tx2"/>
              </a:buClr>
            </a:pPr>
            <a:r>
              <a:rPr lang="es-CO" sz="1300" b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Introducción</a:t>
            </a:r>
          </a:p>
        </p:txBody>
      </p:sp>
      <p:sp>
        <p:nvSpPr>
          <p:cNvPr id="36" name="Rectangle 53"/>
          <p:cNvSpPr txBox="1">
            <a:spLocks/>
          </p:cNvSpPr>
          <p:nvPr/>
        </p:nvSpPr>
        <p:spPr>
          <a:xfrm>
            <a:off x="3426357" y="1804246"/>
            <a:ext cx="6650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34438" lvl="1" indent="-132818"/>
            <a:r>
              <a:rPr lang="es-ES" sz="1300" dirty="0">
                <a:sym typeface="Calibri" panose="020F0502020204030204" pitchFamily="34" charset="0"/>
              </a:rPr>
              <a:t>Conversación de </a:t>
            </a:r>
            <a:r>
              <a:rPr lang="es-ES" sz="1300" b="1" dirty="0">
                <a:solidFill>
                  <a:schemeClr val="tx2"/>
                </a:solidFill>
                <a:sym typeface="Calibri" panose="020F0502020204030204" pitchFamily="34" charset="0"/>
              </a:rPr>
              <a:t>estado de ánimo</a:t>
            </a:r>
            <a:r>
              <a:rPr lang="es-ES" sz="1300" dirty="0">
                <a:sym typeface="Calibri" panose="020F0502020204030204" pitchFamily="34" charset="0"/>
              </a:rPr>
              <a:t>, momento para conversar de cualquier tema personal y enfocarse en cualquier emoción para evitar que salga en la conversación</a:t>
            </a:r>
            <a:endParaRPr lang="es-CO" sz="1300" dirty="0">
              <a:sym typeface="Calibri" panose="020F0502020204030204" pitchFamily="34" charset="0"/>
            </a:endParaRPr>
          </a:p>
        </p:txBody>
      </p:sp>
      <p:sp>
        <p:nvSpPr>
          <p:cNvPr id="38" name="Rectangle 53"/>
          <p:cNvSpPr txBox="1">
            <a:spLocks/>
          </p:cNvSpPr>
          <p:nvPr/>
        </p:nvSpPr>
        <p:spPr>
          <a:xfrm>
            <a:off x="10237775" y="1804246"/>
            <a:ext cx="147741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9" lvl="1" indent="0">
              <a:buNone/>
            </a:pPr>
            <a:r>
              <a:rPr lang="es-CO" sz="1300" dirty="0">
                <a:sym typeface="Calibri" panose="020F0502020204030204" pitchFamily="34" charset="0"/>
              </a:rPr>
              <a:t>5 min</a:t>
            </a:r>
            <a:endParaRPr lang="es-CO" sz="1300" b="1" dirty="0">
              <a:sym typeface="Calibri" panose="020F0502020204030204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1571390" y="2370868"/>
            <a:ext cx="1757438" cy="95410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r>
              <a:rPr lang="es-PE" sz="1300" b="1" i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Feedback</a:t>
            </a:r>
            <a:r>
              <a:rPr lang="es-PE" sz="1300" b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 positivo </a:t>
            </a:r>
          </a:p>
          <a:p>
            <a:pPr>
              <a:buClr>
                <a:schemeClr val="tx2"/>
              </a:buClr>
            </a:pPr>
            <a:endParaRPr lang="es-PE" sz="1300" b="1" dirty="0">
              <a:solidFill>
                <a:schemeClr val="tx2"/>
              </a:solidFill>
              <a:latin typeface="+mn-lt"/>
              <a:cs typeface="Arial" pitchFamily="34" charset="0"/>
              <a:sym typeface="Calibri" panose="020F0502020204030204" pitchFamily="34" charset="0"/>
            </a:endParaRPr>
          </a:p>
          <a:p>
            <a:pPr>
              <a:buClr>
                <a:schemeClr val="tx2"/>
              </a:buClr>
            </a:pPr>
            <a:r>
              <a:rPr lang="es-PE" sz="1300" b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Revisión el plan de sesión anterior</a:t>
            </a:r>
          </a:p>
        </p:txBody>
      </p:sp>
      <p:sp>
        <p:nvSpPr>
          <p:cNvPr id="41" name="Rectangle 53"/>
          <p:cNvSpPr txBox="1">
            <a:spLocks/>
          </p:cNvSpPr>
          <p:nvPr/>
        </p:nvSpPr>
        <p:spPr>
          <a:xfrm>
            <a:off x="3426357" y="2370868"/>
            <a:ext cx="66506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PE" sz="1300" dirty="0"/>
              <a:t>Se menciona un </a:t>
            </a:r>
            <a:r>
              <a:rPr lang="es-PE" sz="1300" b="1" dirty="0">
                <a:solidFill>
                  <a:schemeClr val="tx2"/>
                </a:solidFill>
              </a:rPr>
              <a:t>ejemplo concreto de buen trabajo </a:t>
            </a:r>
            <a:r>
              <a:rPr lang="es-PE" sz="1300" dirty="0"/>
              <a:t>que haya realizado la persona y se le felicita por el trabajo y pregunta cómo se originó este cambio o esta idea</a:t>
            </a:r>
          </a:p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PE" sz="1300" dirty="0">
                <a:sym typeface="Calibri" panose="020F0502020204030204" pitchFamily="34" charset="0"/>
              </a:rPr>
              <a:t>Se revisa el </a:t>
            </a:r>
            <a:r>
              <a:rPr lang="es-PE" sz="1300" b="1" dirty="0">
                <a:solidFill>
                  <a:schemeClr val="tx2"/>
                </a:solidFill>
                <a:sym typeface="Calibri" panose="020F0502020204030204" pitchFamily="34" charset="0"/>
              </a:rPr>
              <a:t>plan de la sesión de desarrollo de rol  anterior</a:t>
            </a:r>
            <a:r>
              <a:rPr lang="es-PE" sz="1300" dirty="0">
                <a:sym typeface="Calibri" panose="020F0502020204030204" pitchFamily="34" charset="0"/>
              </a:rPr>
              <a:t>, con foco en el cumplimiento de las acciones definidas en ésta</a:t>
            </a:r>
            <a:endParaRPr lang="es-CO" sz="1300" dirty="0">
              <a:sym typeface="Calibri" panose="020F0502020204030204" pitchFamily="34" charset="0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>
            <a:off x="1571390" y="2287612"/>
            <a:ext cx="10143796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O" sz="130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1571390" y="3408231"/>
            <a:ext cx="10143796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O" sz="130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43" name="Rectangle 53"/>
          <p:cNvSpPr txBox="1">
            <a:spLocks/>
          </p:cNvSpPr>
          <p:nvPr/>
        </p:nvSpPr>
        <p:spPr>
          <a:xfrm>
            <a:off x="10237775" y="2370868"/>
            <a:ext cx="147741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9" lvl="1" indent="0">
              <a:buNone/>
            </a:pPr>
            <a:r>
              <a:rPr lang="es-CO" sz="1300" dirty="0">
                <a:sym typeface="Calibri" panose="020F0502020204030204" pitchFamily="34" charset="0"/>
              </a:rPr>
              <a:t>5 min</a:t>
            </a:r>
            <a:endParaRPr lang="es-CO" sz="1300" b="1" dirty="0">
              <a:sym typeface="Calibri" panose="020F0502020204030204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71390" y="3491486"/>
            <a:ext cx="1757438" cy="286232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Identificación de problemas y soluciones</a:t>
            </a:r>
          </a:p>
          <a:p>
            <a:pPr>
              <a:buClr>
                <a:schemeClr val="tx2"/>
              </a:buClr>
            </a:pPr>
            <a:endParaRPr lang="es-ES" sz="1300" b="1" dirty="0">
              <a:solidFill>
                <a:schemeClr val="tx2"/>
              </a:solidFill>
              <a:latin typeface="+mn-lt"/>
              <a:cs typeface="Arial" pitchFamily="34" charset="0"/>
              <a:sym typeface="Calibri" panose="020F0502020204030204" pitchFamily="34" charset="0"/>
            </a:endParaRPr>
          </a:p>
          <a:p>
            <a:pPr>
              <a:buClr>
                <a:schemeClr val="tx2"/>
              </a:buClr>
            </a:pPr>
            <a:r>
              <a:rPr lang="es-ES" sz="1300" b="1" dirty="0">
                <a:solidFill>
                  <a:schemeClr val="tx2"/>
                </a:solidFill>
                <a:latin typeface="+mn-lt"/>
                <a:cs typeface="Arial" pitchFamily="34" charset="0"/>
                <a:sym typeface="Calibri" panose="020F0502020204030204" pitchFamily="34" charset="0"/>
              </a:rPr>
              <a:t>Cierre del plan de acción</a:t>
            </a:r>
          </a:p>
        </p:txBody>
      </p:sp>
      <p:sp>
        <p:nvSpPr>
          <p:cNvPr id="45" name="Rectangle 53"/>
          <p:cNvSpPr txBox="1">
            <a:spLocks/>
          </p:cNvSpPr>
          <p:nvPr/>
        </p:nvSpPr>
        <p:spPr>
          <a:xfrm>
            <a:off x="3426357" y="3491486"/>
            <a:ext cx="665067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ES" sz="1300" b="1" dirty="0">
                <a:solidFill>
                  <a:schemeClr val="tx2"/>
                </a:solidFill>
                <a:cs typeface="Arial" pitchFamily="34" charset="0"/>
              </a:rPr>
              <a:t>Fijar la meta</a:t>
            </a:r>
            <a:r>
              <a:rPr lang="es-ES" sz="1300" dirty="0"/>
              <a:t>: </a:t>
            </a:r>
            <a:r>
              <a:rPr lang="es-PE" sz="1300" dirty="0"/>
              <a:t>Se pregunta dónde la persona cree que pudo realizar un mejor trabajo para así definir un tema y objetivo de la sesión. </a:t>
            </a:r>
            <a:r>
              <a:rPr lang="es-ES" sz="1300" dirty="0"/>
              <a:t>Si no encuentra uno, el líder menciona un ejemplo concreto donde se ha identificado potenciales mejoras  </a:t>
            </a:r>
          </a:p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ES" sz="1300" b="1" dirty="0">
                <a:solidFill>
                  <a:schemeClr val="tx2"/>
                </a:solidFill>
                <a:cs typeface="Arial" pitchFamily="34" charset="0"/>
              </a:rPr>
              <a:t>Definir la realidad actual: </a:t>
            </a:r>
            <a:r>
              <a:rPr lang="es-ES" sz="1300" dirty="0">
                <a:cs typeface="Arial" pitchFamily="34" charset="0"/>
              </a:rPr>
              <a:t>Se invita a la persona a evaluar y describir la situación actual, evitando supuestos. El líder ofrece feedback, guía por medio preguntas abiertas y comparte su propia experiencia, para tener </a:t>
            </a:r>
            <a:r>
              <a:rPr lang="es-ES" sz="1300" dirty="0"/>
              <a:t>una compresión clara de la situación.</a:t>
            </a:r>
            <a:endParaRPr lang="es-ES" sz="1300" b="1" dirty="0">
              <a:solidFill>
                <a:schemeClr val="tx2"/>
              </a:solidFill>
              <a:cs typeface="Arial" pitchFamily="34" charset="0"/>
            </a:endParaRPr>
          </a:p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ES" sz="1300" b="1" dirty="0">
                <a:solidFill>
                  <a:schemeClr val="tx2"/>
                </a:solidFill>
                <a:cs typeface="Arial" pitchFamily="34" charset="0"/>
              </a:rPr>
              <a:t>Generar opciones para encontrar soluciones: </a:t>
            </a:r>
            <a:r>
              <a:rPr lang="es-ES" sz="1300" dirty="0">
                <a:cs typeface="Arial" pitchFamily="34" charset="0"/>
              </a:rPr>
              <a:t>El líder guía a la persona para que ésta pueda ir desarrollando sus propias ideas y proponga opciones de solución. El líder anota las ideas emergentes.</a:t>
            </a:r>
          </a:p>
          <a:p>
            <a:pPr marL="134438" lvl="1" indent="-132818">
              <a:spcBef>
                <a:spcPts val="612"/>
              </a:spcBef>
              <a:spcAft>
                <a:spcPts val="612"/>
              </a:spcAft>
            </a:pPr>
            <a:r>
              <a:rPr lang="es-ES" sz="1300" b="1" dirty="0">
                <a:solidFill>
                  <a:schemeClr val="tx2"/>
                </a:solidFill>
                <a:cs typeface="Arial" pitchFamily="34" charset="0"/>
              </a:rPr>
              <a:t>Cierre del plan de acción: </a:t>
            </a:r>
            <a:r>
              <a:rPr lang="es-PE" sz="1300" dirty="0"/>
              <a:t>Se conversa las acciones a seguir de acuerdo a </a:t>
            </a:r>
            <a:br>
              <a:rPr lang="es-PE" sz="1300" dirty="0"/>
            </a:br>
            <a:r>
              <a:rPr lang="es-PE" sz="1300" dirty="0"/>
              <a:t>las mejores soluciones identificadas y cómo el líder puede ayudar a la persona a cumplir sus objetivos</a:t>
            </a:r>
            <a:r>
              <a:rPr lang="es-ES" sz="1300" b="1" dirty="0">
                <a:solidFill>
                  <a:schemeClr val="tx2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46" name="Rectangle 53"/>
          <p:cNvSpPr txBox="1">
            <a:spLocks/>
          </p:cNvSpPr>
          <p:nvPr/>
        </p:nvSpPr>
        <p:spPr>
          <a:xfrm>
            <a:off x="10237775" y="3491486"/>
            <a:ext cx="147741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9" lvl="1" indent="0">
              <a:buNone/>
            </a:pPr>
            <a:r>
              <a:rPr lang="es-CO" sz="1300" dirty="0">
                <a:sym typeface="Calibri" panose="020F0502020204030204" pitchFamily="34" charset="0"/>
              </a:rPr>
              <a:t>15 min</a:t>
            </a:r>
            <a:endParaRPr lang="es-CO" sz="1300" b="1" dirty="0">
              <a:sym typeface="Calibri" panose="020F0502020204030204" pitchFamily="34" charset="0"/>
            </a:endParaRPr>
          </a:p>
        </p:txBody>
      </p:sp>
      <p:sp>
        <p:nvSpPr>
          <p:cNvPr id="37" name="AutoShape 250"/>
          <p:cNvSpPr>
            <a:spLocks noChangeArrowheads="1"/>
          </p:cNvSpPr>
          <p:nvPr/>
        </p:nvSpPr>
        <p:spPr bwMode="auto">
          <a:xfrm>
            <a:off x="10237775" y="1482676"/>
            <a:ext cx="1477411" cy="21889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9" anchor="b">
            <a:spAutoFit/>
          </a:bodyPr>
          <a:lstStyle/>
          <a:p>
            <a:pPr>
              <a:buClr>
                <a:schemeClr val="tx2"/>
              </a:buClr>
            </a:pPr>
            <a:r>
              <a:rPr lang="es-CO" sz="1300" b="1" dirty="0">
                <a:solidFill>
                  <a:schemeClr val="tx2"/>
                </a:solidFill>
                <a:latin typeface="+mn-lt"/>
                <a:sym typeface="Calibri" panose="020F0502020204030204" pitchFamily="34" charset="0"/>
              </a:rPr>
              <a:t>Tiempo sugerido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241DF-5769-4A9B-A648-7361F3FB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Estructura 1 a 1: El líder y el colaborador se sientan en una sesión 1 a 1 a discutir los temas identificados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6A2008AE-4B26-49ED-93AD-62169D8396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7" name="1. On-page tracker 1.">
            <a:extLst>
              <a:ext uri="{FF2B5EF4-FFF2-40B4-BE49-F238E27FC236}">
                <a16:creationId xmlns:a16="http://schemas.microsoft.com/office/drawing/2014/main" xmlns="" id="{9D48FBA4-474A-4F06-A3B3-EBAA3C149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1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Rectangle 3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46862"/>
              </p:ext>
            </p:extLst>
          </p:nvPr>
        </p:nvGraphicFramePr>
        <p:xfrm>
          <a:off x="3524705" y="1500415"/>
          <a:ext cx="91101" cy="9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1" name="Diapositiva de think-cell" r:id="rId5" imgW="0" imgH="0" progId="TCLayout.ActiveDocument.1">
                  <p:embed/>
                </p:oleObj>
              </mc:Choice>
              <mc:Fallback>
                <p:oleObj name="Diapositiva de think-cell" r:id="rId5" imgW="0" imgH="0" progId="TCLayout.ActiveDocument.1">
                  <p:embed/>
                  <p:pic>
                    <p:nvPicPr>
                      <p:cNvPr id="23556" name="Rectangle 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524705" y="1500415"/>
                        <a:ext cx="91101" cy="91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4BB1434F-E0E9-41E0-9114-ADC14247592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44617" y="1379211"/>
            <a:ext cx="9329007" cy="5091223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PE" sz="1300" dirty="0">
              <a:latin typeface="+mn-lt"/>
              <a:sym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39613" y="2498788"/>
            <a:ext cx="3594002" cy="3558985"/>
            <a:chOff x="2206607" y="1888770"/>
            <a:chExt cx="3370246" cy="3370782"/>
          </a:xfrm>
        </p:grpSpPr>
        <p:sp>
          <p:nvSpPr>
            <p:cNvPr id="23" name="Rectangle 22"/>
            <p:cNvSpPr/>
            <p:nvPr/>
          </p:nvSpPr>
          <p:spPr>
            <a:xfrm>
              <a:off x="2724129" y="2789482"/>
              <a:ext cx="145080" cy="12064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" sz="1400" dirty="0">
                <a:solidFill>
                  <a:srgbClr val="000000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00339" y="3227234"/>
              <a:ext cx="145080" cy="12064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" sz="1400" dirty="0">
                <a:solidFill>
                  <a:srgbClr val="000000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2409253" y="1888770"/>
              <a:ext cx="1755717" cy="1495171"/>
            </a:xfrm>
            <a:custGeom>
              <a:avLst/>
              <a:gdLst>
                <a:gd name="T0" fmla="*/ 455 w 1057"/>
                <a:gd name="T1" fmla="*/ 879 h 900"/>
                <a:gd name="T2" fmla="*/ 471 w 1057"/>
                <a:gd name="T3" fmla="*/ 838 h 900"/>
                <a:gd name="T4" fmla="*/ 490 w 1057"/>
                <a:gd name="T5" fmla="*/ 799 h 900"/>
                <a:gd name="T6" fmla="*/ 514 w 1057"/>
                <a:gd name="T7" fmla="*/ 762 h 900"/>
                <a:gd name="T8" fmla="*/ 541 w 1057"/>
                <a:gd name="T9" fmla="*/ 728 h 900"/>
                <a:gd name="T10" fmla="*/ 570 w 1057"/>
                <a:gd name="T11" fmla="*/ 696 h 900"/>
                <a:gd name="T12" fmla="*/ 603 w 1057"/>
                <a:gd name="T13" fmla="*/ 667 h 900"/>
                <a:gd name="T14" fmla="*/ 639 w 1057"/>
                <a:gd name="T15" fmla="*/ 642 h 900"/>
                <a:gd name="T16" fmla="*/ 676 w 1057"/>
                <a:gd name="T17" fmla="*/ 621 h 900"/>
                <a:gd name="T18" fmla="*/ 713 w 1057"/>
                <a:gd name="T19" fmla="*/ 605 h 900"/>
                <a:gd name="T20" fmla="*/ 753 w 1057"/>
                <a:gd name="T21" fmla="*/ 591 h 900"/>
                <a:gd name="T22" fmla="*/ 793 w 1057"/>
                <a:gd name="T23" fmla="*/ 581 h 900"/>
                <a:gd name="T24" fmla="*/ 834 w 1057"/>
                <a:gd name="T25" fmla="*/ 575 h 900"/>
                <a:gd name="T26" fmla="*/ 833 w 1057"/>
                <a:gd name="T27" fmla="*/ 711 h 900"/>
                <a:gd name="T28" fmla="*/ 1056 w 1057"/>
                <a:gd name="T29" fmla="*/ 374 h 900"/>
                <a:gd name="T30" fmla="*/ 818 w 1057"/>
                <a:gd name="T31" fmla="*/ 0 h 900"/>
                <a:gd name="T32" fmla="*/ 819 w 1057"/>
                <a:gd name="T33" fmla="*/ 137 h 900"/>
                <a:gd name="T34" fmla="*/ 757 w 1057"/>
                <a:gd name="T35" fmla="*/ 143 h 900"/>
                <a:gd name="T36" fmla="*/ 694 w 1057"/>
                <a:gd name="T37" fmla="*/ 154 h 900"/>
                <a:gd name="T38" fmla="*/ 634 w 1057"/>
                <a:gd name="T39" fmla="*/ 168 h 900"/>
                <a:gd name="T40" fmla="*/ 574 w 1057"/>
                <a:gd name="T41" fmla="*/ 188 h 900"/>
                <a:gd name="T42" fmla="*/ 516 w 1057"/>
                <a:gd name="T43" fmla="*/ 211 h 900"/>
                <a:gd name="T44" fmla="*/ 460 w 1057"/>
                <a:gd name="T45" fmla="*/ 238 h 900"/>
                <a:gd name="T46" fmla="*/ 405 w 1057"/>
                <a:gd name="T47" fmla="*/ 270 h 900"/>
                <a:gd name="T48" fmla="*/ 352 w 1057"/>
                <a:gd name="T49" fmla="*/ 306 h 900"/>
                <a:gd name="T50" fmla="*/ 302 w 1057"/>
                <a:gd name="T51" fmla="*/ 346 h 900"/>
                <a:gd name="T52" fmla="*/ 255 w 1057"/>
                <a:gd name="T53" fmla="*/ 390 h 900"/>
                <a:gd name="T54" fmla="*/ 211 w 1057"/>
                <a:gd name="T55" fmla="*/ 437 h 900"/>
                <a:gd name="T56" fmla="*/ 170 w 1057"/>
                <a:gd name="T57" fmla="*/ 486 h 900"/>
                <a:gd name="T58" fmla="*/ 134 w 1057"/>
                <a:gd name="T59" fmla="*/ 539 h 900"/>
                <a:gd name="T60" fmla="*/ 101 w 1057"/>
                <a:gd name="T61" fmla="*/ 595 h 900"/>
                <a:gd name="T62" fmla="*/ 72 w 1057"/>
                <a:gd name="T63" fmla="*/ 653 h 900"/>
                <a:gd name="T64" fmla="*/ 47 w 1057"/>
                <a:gd name="T65" fmla="*/ 711 h 900"/>
                <a:gd name="T66" fmla="*/ 27 w 1057"/>
                <a:gd name="T67" fmla="*/ 773 h 900"/>
                <a:gd name="T68" fmla="*/ 11 w 1057"/>
                <a:gd name="T69" fmla="*/ 835 h 900"/>
                <a:gd name="T70" fmla="*/ 0 w 1057"/>
                <a:gd name="T71" fmla="*/ 899 h 900"/>
                <a:gd name="T72" fmla="*/ 238 w 1057"/>
                <a:gd name="T73" fmla="*/ 741 h 900"/>
                <a:gd name="T74" fmla="*/ 455 w 1057"/>
                <a:gd name="T75" fmla="*/ 879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7" h="900">
                  <a:moveTo>
                    <a:pt x="455" y="879"/>
                  </a:moveTo>
                  <a:lnTo>
                    <a:pt x="471" y="838"/>
                  </a:lnTo>
                  <a:lnTo>
                    <a:pt x="490" y="799"/>
                  </a:lnTo>
                  <a:lnTo>
                    <a:pt x="514" y="762"/>
                  </a:lnTo>
                  <a:lnTo>
                    <a:pt x="541" y="728"/>
                  </a:lnTo>
                  <a:lnTo>
                    <a:pt x="570" y="696"/>
                  </a:lnTo>
                  <a:lnTo>
                    <a:pt x="603" y="667"/>
                  </a:lnTo>
                  <a:lnTo>
                    <a:pt x="639" y="642"/>
                  </a:lnTo>
                  <a:lnTo>
                    <a:pt x="676" y="621"/>
                  </a:lnTo>
                  <a:lnTo>
                    <a:pt x="713" y="605"/>
                  </a:lnTo>
                  <a:lnTo>
                    <a:pt x="753" y="591"/>
                  </a:lnTo>
                  <a:lnTo>
                    <a:pt x="793" y="581"/>
                  </a:lnTo>
                  <a:lnTo>
                    <a:pt x="834" y="575"/>
                  </a:lnTo>
                  <a:lnTo>
                    <a:pt x="833" y="711"/>
                  </a:lnTo>
                  <a:lnTo>
                    <a:pt x="1056" y="374"/>
                  </a:lnTo>
                  <a:lnTo>
                    <a:pt x="818" y="0"/>
                  </a:lnTo>
                  <a:lnTo>
                    <a:pt x="819" y="137"/>
                  </a:lnTo>
                  <a:lnTo>
                    <a:pt x="757" y="143"/>
                  </a:lnTo>
                  <a:lnTo>
                    <a:pt x="694" y="154"/>
                  </a:lnTo>
                  <a:lnTo>
                    <a:pt x="634" y="168"/>
                  </a:lnTo>
                  <a:lnTo>
                    <a:pt x="574" y="188"/>
                  </a:lnTo>
                  <a:lnTo>
                    <a:pt x="516" y="211"/>
                  </a:lnTo>
                  <a:lnTo>
                    <a:pt x="460" y="238"/>
                  </a:lnTo>
                  <a:lnTo>
                    <a:pt x="405" y="270"/>
                  </a:lnTo>
                  <a:lnTo>
                    <a:pt x="352" y="306"/>
                  </a:lnTo>
                  <a:lnTo>
                    <a:pt x="302" y="346"/>
                  </a:lnTo>
                  <a:lnTo>
                    <a:pt x="255" y="390"/>
                  </a:lnTo>
                  <a:lnTo>
                    <a:pt x="211" y="437"/>
                  </a:lnTo>
                  <a:lnTo>
                    <a:pt x="170" y="486"/>
                  </a:lnTo>
                  <a:lnTo>
                    <a:pt x="134" y="539"/>
                  </a:lnTo>
                  <a:lnTo>
                    <a:pt x="101" y="595"/>
                  </a:lnTo>
                  <a:lnTo>
                    <a:pt x="72" y="653"/>
                  </a:lnTo>
                  <a:lnTo>
                    <a:pt x="47" y="711"/>
                  </a:lnTo>
                  <a:lnTo>
                    <a:pt x="27" y="773"/>
                  </a:lnTo>
                  <a:lnTo>
                    <a:pt x="11" y="835"/>
                  </a:lnTo>
                  <a:lnTo>
                    <a:pt x="0" y="899"/>
                  </a:lnTo>
                  <a:lnTo>
                    <a:pt x="238" y="741"/>
                  </a:lnTo>
                  <a:lnTo>
                    <a:pt x="455" y="879"/>
                  </a:lnTo>
                </a:path>
              </a:pathLst>
            </a:cu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3297" tIns="46649" rIns="93297" bIns="46649" numCol="1" anchor="ctr" anchorCtr="0" compatLnSpc="1">
              <a:prstTxWarp prst="textNoShape">
                <a:avLst/>
              </a:prstTxWarp>
            </a:bodyPr>
            <a:lstStyle/>
            <a:p>
              <a:endParaRPr lang="es-ES" sz="140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3583607" y="3757736"/>
              <a:ext cx="1715852" cy="1501816"/>
            </a:xfrm>
            <a:custGeom>
              <a:avLst/>
              <a:gdLst>
                <a:gd name="T0" fmla="*/ 585 w 1033"/>
                <a:gd name="T1" fmla="*/ 1 h 904"/>
                <a:gd name="T2" fmla="*/ 573 w 1033"/>
                <a:gd name="T3" fmla="*/ 41 h 904"/>
                <a:gd name="T4" fmla="*/ 556 w 1033"/>
                <a:gd name="T5" fmla="*/ 78 h 904"/>
                <a:gd name="T6" fmla="*/ 537 w 1033"/>
                <a:gd name="T7" fmla="*/ 116 h 904"/>
                <a:gd name="T8" fmla="*/ 514 w 1033"/>
                <a:gd name="T9" fmla="*/ 150 h 904"/>
                <a:gd name="T10" fmla="*/ 488 w 1033"/>
                <a:gd name="T11" fmla="*/ 182 h 904"/>
                <a:gd name="T12" fmla="*/ 459 w 1033"/>
                <a:gd name="T13" fmla="*/ 212 h 904"/>
                <a:gd name="T14" fmla="*/ 427 w 1033"/>
                <a:gd name="T15" fmla="*/ 239 h 904"/>
                <a:gd name="T16" fmla="*/ 393 w 1033"/>
                <a:gd name="T17" fmla="*/ 262 h 904"/>
                <a:gd name="T18" fmla="*/ 356 w 1033"/>
                <a:gd name="T19" fmla="*/ 283 h 904"/>
                <a:gd name="T20" fmla="*/ 317 w 1033"/>
                <a:gd name="T21" fmla="*/ 301 h 904"/>
                <a:gd name="T22" fmla="*/ 277 w 1033"/>
                <a:gd name="T23" fmla="*/ 314 h 904"/>
                <a:gd name="T24" fmla="*/ 236 w 1033"/>
                <a:gd name="T25" fmla="*/ 323 h 904"/>
                <a:gd name="T26" fmla="*/ 235 w 1033"/>
                <a:gd name="T27" fmla="*/ 187 h 904"/>
                <a:gd name="T28" fmla="*/ 159 w 1033"/>
                <a:gd name="T29" fmla="*/ 298 h 904"/>
                <a:gd name="T30" fmla="*/ 80 w 1033"/>
                <a:gd name="T31" fmla="*/ 409 h 904"/>
                <a:gd name="T32" fmla="*/ 0 w 1033"/>
                <a:gd name="T33" fmla="*/ 517 h 904"/>
                <a:gd name="T34" fmla="*/ 236 w 1033"/>
                <a:gd name="T35" fmla="*/ 903 h 904"/>
                <a:gd name="T36" fmla="*/ 236 w 1033"/>
                <a:gd name="T37" fmla="*/ 766 h 904"/>
                <a:gd name="T38" fmla="*/ 295 w 1033"/>
                <a:gd name="T39" fmla="*/ 759 h 904"/>
                <a:gd name="T40" fmla="*/ 353 w 1033"/>
                <a:gd name="T41" fmla="*/ 747 h 904"/>
                <a:gd name="T42" fmla="*/ 411 w 1033"/>
                <a:gd name="T43" fmla="*/ 733 h 904"/>
                <a:gd name="T44" fmla="*/ 467 w 1033"/>
                <a:gd name="T45" fmla="*/ 713 h 904"/>
                <a:gd name="T46" fmla="*/ 522 w 1033"/>
                <a:gd name="T47" fmla="*/ 691 h 904"/>
                <a:gd name="T48" fmla="*/ 575 w 1033"/>
                <a:gd name="T49" fmla="*/ 665 h 904"/>
                <a:gd name="T50" fmla="*/ 626 w 1033"/>
                <a:gd name="T51" fmla="*/ 635 h 904"/>
                <a:gd name="T52" fmla="*/ 676 w 1033"/>
                <a:gd name="T53" fmla="*/ 601 h 904"/>
                <a:gd name="T54" fmla="*/ 724 w 1033"/>
                <a:gd name="T55" fmla="*/ 564 h 904"/>
                <a:gd name="T56" fmla="*/ 768 w 1033"/>
                <a:gd name="T57" fmla="*/ 525 h 904"/>
                <a:gd name="T58" fmla="*/ 811 w 1033"/>
                <a:gd name="T59" fmla="*/ 481 h 904"/>
                <a:gd name="T60" fmla="*/ 849 w 1033"/>
                <a:gd name="T61" fmla="*/ 435 h 904"/>
                <a:gd name="T62" fmla="*/ 884 w 1033"/>
                <a:gd name="T63" fmla="*/ 387 h 904"/>
                <a:gd name="T64" fmla="*/ 916 w 1033"/>
                <a:gd name="T65" fmla="*/ 337 h 904"/>
                <a:gd name="T66" fmla="*/ 945 w 1033"/>
                <a:gd name="T67" fmla="*/ 284 h 904"/>
                <a:gd name="T68" fmla="*/ 970 w 1033"/>
                <a:gd name="T69" fmla="*/ 231 h 904"/>
                <a:gd name="T70" fmla="*/ 991 w 1033"/>
                <a:gd name="T71" fmla="*/ 174 h 904"/>
                <a:gd name="T72" fmla="*/ 1009 w 1033"/>
                <a:gd name="T73" fmla="*/ 117 h 904"/>
                <a:gd name="T74" fmla="*/ 1023 w 1033"/>
                <a:gd name="T75" fmla="*/ 58 h 904"/>
                <a:gd name="T76" fmla="*/ 1032 w 1033"/>
                <a:gd name="T77" fmla="*/ 0 h 904"/>
                <a:gd name="T78" fmla="*/ 812 w 1033"/>
                <a:gd name="T79" fmla="*/ 132 h 904"/>
                <a:gd name="T80" fmla="*/ 585 w 1033"/>
                <a:gd name="T81" fmla="*/ 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33" h="904">
                  <a:moveTo>
                    <a:pt x="585" y="1"/>
                  </a:moveTo>
                  <a:lnTo>
                    <a:pt x="573" y="41"/>
                  </a:lnTo>
                  <a:lnTo>
                    <a:pt x="556" y="78"/>
                  </a:lnTo>
                  <a:lnTo>
                    <a:pt x="537" y="116"/>
                  </a:lnTo>
                  <a:lnTo>
                    <a:pt x="514" y="150"/>
                  </a:lnTo>
                  <a:lnTo>
                    <a:pt x="488" y="182"/>
                  </a:lnTo>
                  <a:lnTo>
                    <a:pt x="459" y="212"/>
                  </a:lnTo>
                  <a:lnTo>
                    <a:pt x="427" y="239"/>
                  </a:lnTo>
                  <a:lnTo>
                    <a:pt x="393" y="262"/>
                  </a:lnTo>
                  <a:lnTo>
                    <a:pt x="356" y="283"/>
                  </a:lnTo>
                  <a:lnTo>
                    <a:pt x="317" y="301"/>
                  </a:lnTo>
                  <a:lnTo>
                    <a:pt x="277" y="314"/>
                  </a:lnTo>
                  <a:lnTo>
                    <a:pt x="236" y="323"/>
                  </a:lnTo>
                  <a:lnTo>
                    <a:pt x="235" y="187"/>
                  </a:lnTo>
                  <a:lnTo>
                    <a:pt x="159" y="298"/>
                  </a:lnTo>
                  <a:lnTo>
                    <a:pt x="80" y="409"/>
                  </a:lnTo>
                  <a:lnTo>
                    <a:pt x="0" y="517"/>
                  </a:lnTo>
                  <a:lnTo>
                    <a:pt x="236" y="903"/>
                  </a:lnTo>
                  <a:lnTo>
                    <a:pt x="236" y="766"/>
                  </a:lnTo>
                  <a:lnTo>
                    <a:pt x="295" y="759"/>
                  </a:lnTo>
                  <a:lnTo>
                    <a:pt x="353" y="747"/>
                  </a:lnTo>
                  <a:lnTo>
                    <a:pt x="411" y="733"/>
                  </a:lnTo>
                  <a:lnTo>
                    <a:pt x="467" y="713"/>
                  </a:lnTo>
                  <a:lnTo>
                    <a:pt x="522" y="691"/>
                  </a:lnTo>
                  <a:lnTo>
                    <a:pt x="575" y="665"/>
                  </a:lnTo>
                  <a:lnTo>
                    <a:pt x="626" y="635"/>
                  </a:lnTo>
                  <a:lnTo>
                    <a:pt x="676" y="601"/>
                  </a:lnTo>
                  <a:lnTo>
                    <a:pt x="724" y="564"/>
                  </a:lnTo>
                  <a:lnTo>
                    <a:pt x="768" y="525"/>
                  </a:lnTo>
                  <a:lnTo>
                    <a:pt x="811" y="481"/>
                  </a:lnTo>
                  <a:lnTo>
                    <a:pt x="849" y="435"/>
                  </a:lnTo>
                  <a:lnTo>
                    <a:pt x="884" y="387"/>
                  </a:lnTo>
                  <a:lnTo>
                    <a:pt x="916" y="337"/>
                  </a:lnTo>
                  <a:lnTo>
                    <a:pt x="945" y="284"/>
                  </a:lnTo>
                  <a:lnTo>
                    <a:pt x="970" y="231"/>
                  </a:lnTo>
                  <a:lnTo>
                    <a:pt x="991" y="174"/>
                  </a:lnTo>
                  <a:lnTo>
                    <a:pt x="1009" y="117"/>
                  </a:lnTo>
                  <a:lnTo>
                    <a:pt x="1023" y="58"/>
                  </a:lnTo>
                  <a:lnTo>
                    <a:pt x="1032" y="0"/>
                  </a:lnTo>
                  <a:lnTo>
                    <a:pt x="812" y="132"/>
                  </a:lnTo>
                  <a:lnTo>
                    <a:pt x="585" y="1"/>
                  </a:lnTo>
                </a:path>
              </a:pathLst>
            </a:cu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3297" tIns="46649" rIns="93297" bIns="46649" numCol="1" anchor="ctr" anchorCtr="0" compatLnSpc="1">
              <a:prstTxWarp prst="textNoShape">
                <a:avLst/>
              </a:prstTxWarp>
            </a:bodyPr>
            <a:lstStyle/>
            <a:p>
              <a:endParaRPr lang="es-ES" sz="140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2206607" y="3211166"/>
              <a:ext cx="1544765" cy="1785900"/>
            </a:xfrm>
            <a:custGeom>
              <a:avLst/>
              <a:gdLst>
                <a:gd name="T0" fmla="*/ 929 w 930"/>
                <a:gd name="T1" fmla="*/ 645 h 1075"/>
                <a:gd name="T2" fmla="*/ 887 w 930"/>
                <a:gd name="T3" fmla="*/ 634 h 1075"/>
                <a:gd name="T4" fmla="*/ 847 w 930"/>
                <a:gd name="T5" fmla="*/ 620 h 1075"/>
                <a:gd name="T6" fmla="*/ 807 w 930"/>
                <a:gd name="T7" fmla="*/ 603 h 1075"/>
                <a:gd name="T8" fmla="*/ 771 w 930"/>
                <a:gd name="T9" fmla="*/ 582 h 1075"/>
                <a:gd name="T10" fmla="*/ 735 w 930"/>
                <a:gd name="T11" fmla="*/ 557 h 1075"/>
                <a:gd name="T12" fmla="*/ 703 w 930"/>
                <a:gd name="T13" fmla="*/ 529 h 1075"/>
                <a:gd name="T14" fmla="*/ 673 w 930"/>
                <a:gd name="T15" fmla="*/ 497 h 1075"/>
                <a:gd name="T16" fmla="*/ 648 w 930"/>
                <a:gd name="T17" fmla="*/ 465 h 1075"/>
                <a:gd name="T18" fmla="*/ 624 w 930"/>
                <a:gd name="T19" fmla="*/ 428 h 1075"/>
                <a:gd name="T20" fmla="*/ 607 w 930"/>
                <a:gd name="T21" fmla="*/ 398 h 1075"/>
                <a:gd name="T22" fmla="*/ 594 w 930"/>
                <a:gd name="T23" fmla="*/ 366 h 1075"/>
                <a:gd name="T24" fmla="*/ 583 w 930"/>
                <a:gd name="T25" fmla="*/ 332 h 1075"/>
                <a:gd name="T26" fmla="*/ 577 w 930"/>
                <a:gd name="T27" fmla="*/ 298 h 1075"/>
                <a:gd name="T28" fmla="*/ 575 w 930"/>
                <a:gd name="T29" fmla="*/ 264 h 1075"/>
                <a:gd name="T30" fmla="*/ 576 w 930"/>
                <a:gd name="T31" fmla="*/ 229 h 1075"/>
                <a:gd name="T32" fmla="*/ 748 w 930"/>
                <a:gd name="T33" fmla="*/ 229 h 1075"/>
                <a:gd name="T34" fmla="*/ 360 w 930"/>
                <a:gd name="T35" fmla="*/ 0 h 1075"/>
                <a:gd name="T36" fmla="*/ 0 w 930"/>
                <a:gd name="T37" fmla="*/ 236 h 1075"/>
                <a:gd name="T38" fmla="*/ 136 w 930"/>
                <a:gd name="T39" fmla="*/ 237 h 1075"/>
                <a:gd name="T40" fmla="*/ 141 w 930"/>
                <a:gd name="T41" fmla="*/ 299 h 1075"/>
                <a:gd name="T42" fmla="*/ 150 w 930"/>
                <a:gd name="T43" fmla="*/ 362 h 1075"/>
                <a:gd name="T44" fmla="*/ 165 w 930"/>
                <a:gd name="T45" fmla="*/ 422 h 1075"/>
                <a:gd name="T46" fmla="*/ 182 w 930"/>
                <a:gd name="T47" fmla="*/ 483 h 1075"/>
                <a:gd name="T48" fmla="*/ 204 w 930"/>
                <a:gd name="T49" fmla="*/ 541 h 1075"/>
                <a:gd name="T50" fmla="*/ 231 w 930"/>
                <a:gd name="T51" fmla="*/ 598 h 1075"/>
                <a:gd name="T52" fmla="*/ 262 w 930"/>
                <a:gd name="T53" fmla="*/ 653 h 1075"/>
                <a:gd name="T54" fmla="*/ 296 w 930"/>
                <a:gd name="T55" fmla="*/ 704 h 1075"/>
                <a:gd name="T56" fmla="*/ 333 w 930"/>
                <a:gd name="T57" fmla="*/ 752 h 1075"/>
                <a:gd name="T58" fmla="*/ 374 w 930"/>
                <a:gd name="T59" fmla="*/ 797 h 1075"/>
                <a:gd name="T60" fmla="*/ 419 w 930"/>
                <a:gd name="T61" fmla="*/ 841 h 1075"/>
                <a:gd name="T62" fmla="*/ 465 w 930"/>
                <a:gd name="T63" fmla="*/ 880 h 1075"/>
                <a:gd name="T64" fmla="*/ 514 w 930"/>
                <a:gd name="T65" fmla="*/ 917 h 1075"/>
                <a:gd name="T66" fmla="*/ 566 w 930"/>
                <a:gd name="T67" fmla="*/ 951 h 1075"/>
                <a:gd name="T68" fmla="*/ 620 w 930"/>
                <a:gd name="T69" fmla="*/ 980 h 1075"/>
                <a:gd name="T70" fmla="*/ 675 w 930"/>
                <a:gd name="T71" fmla="*/ 1007 h 1075"/>
                <a:gd name="T72" fmla="*/ 732 w 930"/>
                <a:gd name="T73" fmla="*/ 1029 h 1075"/>
                <a:gd name="T74" fmla="*/ 790 w 930"/>
                <a:gd name="T75" fmla="*/ 1048 h 1075"/>
                <a:gd name="T76" fmla="*/ 849 w 930"/>
                <a:gd name="T77" fmla="*/ 1062 h 1075"/>
                <a:gd name="T78" fmla="*/ 910 w 930"/>
                <a:gd name="T79" fmla="*/ 1074 h 1075"/>
                <a:gd name="T80" fmla="*/ 772 w 930"/>
                <a:gd name="T81" fmla="*/ 845 h 1075"/>
                <a:gd name="T82" fmla="*/ 929 w 930"/>
                <a:gd name="T83" fmla="*/ 64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0" h="1075">
                  <a:moveTo>
                    <a:pt x="929" y="645"/>
                  </a:moveTo>
                  <a:lnTo>
                    <a:pt x="887" y="634"/>
                  </a:lnTo>
                  <a:lnTo>
                    <a:pt x="847" y="620"/>
                  </a:lnTo>
                  <a:lnTo>
                    <a:pt x="807" y="603"/>
                  </a:lnTo>
                  <a:lnTo>
                    <a:pt x="771" y="582"/>
                  </a:lnTo>
                  <a:lnTo>
                    <a:pt x="735" y="557"/>
                  </a:lnTo>
                  <a:lnTo>
                    <a:pt x="703" y="529"/>
                  </a:lnTo>
                  <a:lnTo>
                    <a:pt x="673" y="497"/>
                  </a:lnTo>
                  <a:lnTo>
                    <a:pt x="648" y="465"/>
                  </a:lnTo>
                  <a:lnTo>
                    <a:pt x="624" y="428"/>
                  </a:lnTo>
                  <a:lnTo>
                    <a:pt x="607" y="398"/>
                  </a:lnTo>
                  <a:lnTo>
                    <a:pt x="594" y="366"/>
                  </a:lnTo>
                  <a:lnTo>
                    <a:pt x="583" y="332"/>
                  </a:lnTo>
                  <a:lnTo>
                    <a:pt x="577" y="298"/>
                  </a:lnTo>
                  <a:lnTo>
                    <a:pt x="575" y="264"/>
                  </a:lnTo>
                  <a:lnTo>
                    <a:pt x="576" y="229"/>
                  </a:lnTo>
                  <a:lnTo>
                    <a:pt x="748" y="229"/>
                  </a:lnTo>
                  <a:lnTo>
                    <a:pt x="360" y="0"/>
                  </a:lnTo>
                  <a:lnTo>
                    <a:pt x="0" y="236"/>
                  </a:lnTo>
                  <a:lnTo>
                    <a:pt x="136" y="237"/>
                  </a:lnTo>
                  <a:lnTo>
                    <a:pt x="141" y="299"/>
                  </a:lnTo>
                  <a:lnTo>
                    <a:pt x="150" y="362"/>
                  </a:lnTo>
                  <a:lnTo>
                    <a:pt x="165" y="422"/>
                  </a:lnTo>
                  <a:lnTo>
                    <a:pt x="182" y="483"/>
                  </a:lnTo>
                  <a:lnTo>
                    <a:pt x="204" y="541"/>
                  </a:lnTo>
                  <a:lnTo>
                    <a:pt x="231" y="598"/>
                  </a:lnTo>
                  <a:lnTo>
                    <a:pt x="262" y="653"/>
                  </a:lnTo>
                  <a:lnTo>
                    <a:pt x="296" y="704"/>
                  </a:lnTo>
                  <a:lnTo>
                    <a:pt x="333" y="752"/>
                  </a:lnTo>
                  <a:lnTo>
                    <a:pt x="374" y="797"/>
                  </a:lnTo>
                  <a:lnTo>
                    <a:pt x="419" y="841"/>
                  </a:lnTo>
                  <a:lnTo>
                    <a:pt x="465" y="880"/>
                  </a:lnTo>
                  <a:lnTo>
                    <a:pt x="514" y="917"/>
                  </a:lnTo>
                  <a:lnTo>
                    <a:pt x="566" y="951"/>
                  </a:lnTo>
                  <a:lnTo>
                    <a:pt x="620" y="980"/>
                  </a:lnTo>
                  <a:lnTo>
                    <a:pt x="675" y="1007"/>
                  </a:lnTo>
                  <a:lnTo>
                    <a:pt x="732" y="1029"/>
                  </a:lnTo>
                  <a:lnTo>
                    <a:pt x="790" y="1048"/>
                  </a:lnTo>
                  <a:lnTo>
                    <a:pt x="849" y="1062"/>
                  </a:lnTo>
                  <a:lnTo>
                    <a:pt x="910" y="1074"/>
                  </a:lnTo>
                  <a:lnTo>
                    <a:pt x="772" y="845"/>
                  </a:lnTo>
                  <a:lnTo>
                    <a:pt x="929" y="645"/>
                  </a:lnTo>
                </a:path>
              </a:pathLst>
            </a:cu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3297" tIns="46649" rIns="93297" bIns="46649" numCol="1" anchor="ctr" anchorCtr="0" compatLnSpc="1">
              <a:prstTxWarp prst="textNoShape">
                <a:avLst/>
              </a:prstTxWarp>
            </a:bodyPr>
            <a:lstStyle/>
            <a:p>
              <a:endParaRPr lang="es-ES" sz="140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4010493" y="2124675"/>
              <a:ext cx="1566360" cy="1769287"/>
            </a:xfrm>
            <a:custGeom>
              <a:avLst/>
              <a:gdLst>
                <a:gd name="T0" fmla="*/ 554 w 943"/>
                <a:gd name="T1" fmla="*/ 1064 h 1065"/>
                <a:gd name="T2" fmla="*/ 942 w 943"/>
                <a:gd name="T3" fmla="*/ 840 h 1065"/>
                <a:gd name="T4" fmla="*/ 781 w 943"/>
                <a:gd name="T5" fmla="*/ 840 h 1065"/>
                <a:gd name="T6" fmla="*/ 776 w 943"/>
                <a:gd name="T7" fmla="*/ 778 h 1065"/>
                <a:gd name="T8" fmla="*/ 767 w 943"/>
                <a:gd name="T9" fmla="*/ 716 h 1065"/>
                <a:gd name="T10" fmla="*/ 754 w 943"/>
                <a:gd name="T11" fmla="*/ 655 h 1065"/>
                <a:gd name="T12" fmla="*/ 737 w 943"/>
                <a:gd name="T13" fmla="*/ 595 h 1065"/>
                <a:gd name="T14" fmla="*/ 714 w 943"/>
                <a:gd name="T15" fmla="*/ 536 h 1065"/>
                <a:gd name="T16" fmla="*/ 688 w 943"/>
                <a:gd name="T17" fmla="*/ 480 h 1065"/>
                <a:gd name="T18" fmla="*/ 658 w 943"/>
                <a:gd name="T19" fmla="*/ 425 h 1065"/>
                <a:gd name="T20" fmla="*/ 624 w 943"/>
                <a:gd name="T21" fmla="*/ 372 h 1065"/>
                <a:gd name="T22" fmla="*/ 586 w 943"/>
                <a:gd name="T23" fmla="*/ 323 h 1065"/>
                <a:gd name="T24" fmla="*/ 547 w 943"/>
                <a:gd name="T25" fmla="*/ 275 h 1065"/>
                <a:gd name="T26" fmla="*/ 502 w 943"/>
                <a:gd name="T27" fmla="*/ 232 h 1065"/>
                <a:gd name="T28" fmla="*/ 455 w 943"/>
                <a:gd name="T29" fmla="*/ 191 h 1065"/>
                <a:gd name="T30" fmla="*/ 405 w 943"/>
                <a:gd name="T31" fmla="*/ 153 h 1065"/>
                <a:gd name="T32" fmla="*/ 352 w 943"/>
                <a:gd name="T33" fmla="*/ 120 h 1065"/>
                <a:gd name="T34" fmla="*/ 298 w 943"/>
                <a:gd name="T35" fmla="*/ 89 h 1065"/>
                <a:gd name="T36" fmla="*/ 241 w 943"/>
                <a:gd name="T37" fmla="*/ 63 h 1065"/>
                <a:gd name="T38" fmla="*/ 182 w 943"/>
                <a:gd name="T39" fmla="*/ 41 h 1065"/>
                <a:gd name="T40" fmla="*/ 122 w 943"/>
                <a:gd name="T41" fmla="*/ 23 h 1065"/>
                <a:gd name="T42" fmla="*/ 61 w 943"/>
                <a:gd name="T43" fmla="*/ 9 h 1065"/>
                <a:gd name="T44" fmla="*/ 0 w 943"/>
                <a:gd name="T45" fmla="*/ 0 h 1065"/>
                <a:gd name="T46" fmla="*/ 137 w 943"/>
                <a:gd name="T47" fmla="*/ 226 h 1065"/>
                <a:gd name="T48" fmla="*/ 5 w 943"/>
                <a:gd name="T49" fmla="*/ 451 h 1065"/>
                <a:gd name="T50" fmla="*/ 48 w 943"/>
                <a:gd name="T51" fmla="*/ 465 h 1065"/>
                <a:gd name="T52" fmla="*/ 90 w 943"/>
                <a:gd name="T53" fmla="*/ 483 h 1065"/>
                <a:gd name="T54" fmla="*/ 130 w 943"/>
                <a:gd name="T55" fmla="*/ 505 h 1065"/>
                <a:gd name="T56" fmla="*/ 168 w 943"/>
                <a:gd name="T57" fmla="*/ 531 h 1065"/>
                <a:gd name="T58" fmla="*/ 202 w 943"/>
                <a:gd name="T59" fmla="*/ 561 h 1065"/>
                <a:gd name="T60" fmla="*/ 233 w 943"/>
                <a:gd name="T61" fmla="*/ 594 h 1065"/>
                <a:gd name="T62" fmla="*/ 262 w 943"/>
                <a:gd name="T63" fmla="*/ 629 h 1065"/>
                <a:gd name="T64" fmla="*/ 285 w 943"/>
                <a:gd name="T65" fmla="*/ 668 h 1065"/>
                <a:gd name="T66" fmla="*/ 305 w 943"/>
                <a:gd name="T67" fmla="*/ 709 h 1065"/>
                <a:gd name="T68" fmla="*/ 321 w 943"/>
                <a:gd name="T69" fmla="*/ 751 h 1065"/>
                <a:gd name="T70" fmla="*/ 333 w 943"/>
                <a:gd name="T71" fmla="*/ 795 h 1065"/>
                <a:gd name="T72" fmla="*/ 340 w 943"/>
                <a:gd name="T73" fmla="*/ 840 h 1065"/>
                <a:gd name="T74" fmla="*/ 188 w 943"/>
                <a:gd name="T75" fmla="*/ 841 h 1065"/>
                <a:gd name="T76" fmla="*/ 554 w 943"/>
                <a:gd name="T77" fmla="*/ 1064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3" h="1065">
                  <a:moveTo>
                    <a:pt x="554" y="1064"/>
                  </a:moveTo>
                  <a:lnTo>
                    <a:pt x="942" y="840"/>
                  </a:lnTo>
                  <a:lnTo>
                    <a:pt x="781" y="840"/>
                  </a:lnTo>
                  <a:lnTo>
                    <a:pt x="776" y="778"/>
                  </a:lnTo>
                  <a:lnTo>
                    <a:pt x="767" y="716"/>
                  </a:lnTo>
                  <a:lnTo>
                    <a:pt x="754" y="655"/>
                  </a:lnTo>
                  <a:lnTo>
                    <a:pt x="737" y="595"/>
                  </a:lnTo>
                  <a:lnTo>
                    <a:pt x="714" y="536"/>
                  </a:lnTo>
                  <a:lnTo>
                    <a:pt x="688" y="480"/>
                  </a:lnTo>
                  <a:lnTo>
                    <a:pt x="658" y="425"/>
                  </a:lnTo>
                  <a:lnTo>
                    <a:pt x="624" y="372"/>
                  </a:lnTo>
                  <a:lnTo>
                    <a:pt x="586" y="323"/>
                  </a:lnTo>
                  <a:lnTo>
                    <a:pt x="547" y="275"/>
                  </a:lnTo>
                  <a:lnTo>
                    <a:pt x="502" y="232"/>
                  </a:lnTo>
                  <a:lnTo>
                    <a:pt x="455" y="191"/>
                  </a:lnTo>
                  <a:lnTo>
                    <a:pt x="405" y="153"/>
                  </a:lnTo>
                  <a:lnTo>
                    <a:pt x="352" y="120"/>
                  </a:lnTo>
                  <a:lnTo>
                    <a:pt x="298" y="89"/>
                  </a:lnTo>
                  <a:lnTo>
                    <a:pt x="241" y="63"/>
                  </a:lnTo>
                  <a:lnTo>
                    <a:pt x="182" y="41"/>
                  </a:lnTo>
                  <a:lnTo>
                    <a:pt x="122" y="23"/>
                  </a:lnTo>
                  <a:lnTo>
                    <a:pt x="61" y="9"/>
                  </a:lnTo>
                  <a:lnTo>
                    <a:pt x="0" y="0"/>
                  </a:lnTo>
                  <a:lnTo>
                    <a:pt x="137" y="226"/>
                  </a:lnTo>
                  <a:lnTo>
                    <a:pt x="5" y="451"/>
                  </a:lnTo>
                  <a:lnTo>
                    <a:pt x="48" y="465"/>
                  </a:lnTo>
                  <a:lnTo>
                    <a:pt x="90" y="483"/>
                  </a:lnTo>
                  <a:lnTo>
                    <a:pt x="130" y="505"/>
                  </a:lnTo>
                  <a:lnTo>
                    <a:pt x="168" y="531"/>
                  </a:lnTo>
                  <a:lnTo>
                    <a:pt x="202" y="561"/>
                  </a:lnTo>
                  <a:lnTo>
                    <a:pt x="233" y="594"/>
                  </a:lnTo>
                  <a:lnTo>
                    <a:pt x="262" y="629"/>
                  </a:lnTo>
                  <a:lnTo>
                    <a:pt x="285" y="668"/>
                  </a:lnTo>
                  <a:lnTo>
                    <a:pt x="305" y="709"/>
                  </a:lnTo>
                  <a:lnTo>
                    <a:pt x="321" y="751"/>
                  </a:lnTo>
                  <a:lnTo>
                    <a:pt x="333" y="795"/>
                  </a:lnTo>
                  <a:lnTo>
                    <a:pt x="340" y="840"/>
                  </a:lnTo>
                  <a:lnTo>
                    <a:pt x="188" y="841"/>
                  </a:lnTo>
                  <a:lnTo>
                    <a:pt x="554" y="1064"/>
                  </a:lnTo>
                </a:path>
              </a:pathLst>
            </a:cu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3297" tIns="46649" rIns="93297" bIns="46649" numCol="1" anchor="ctr" anchorCtr="0" compatLnSpc="1">
              <a:prstTxWarp prst="textNoShape">
                <a:avLst/>
              </a:prstTxWarp>
            </a:bodyPr>
            <a:lstStyle/>
            <a:p>
              <a:endParaRPr lang="es-ES" sz="140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2895670" y="2508947"/>
              <a:ext cx="600549" cy="408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Meta</a:t>
              </a:r>
            </a:p>
            <a:p>
              <a:pPr algn="ctr"/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(</a:t>
              </a:r>
              <a:r>
                <a:rPr lang="es-ES" sz="1400" b="1" i="1" dirty="0" err="1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Goal</a:t>
              </a:r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)</a:t>
              </a: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4437402" y="2864182"/>
              <a:ext cx="925413" cy="61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algn="ctr" defTabSz="932271"/>
              <a:r>
                <a:rPr lang="es-ES" sz="1400" b="1" dirty="0" err="1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Reali</a:t>
              </a:r>
              <a: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-</a:t>
              </a:r>
              <a:b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</a:br>
              <a: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dad</a:t>
              </a:r>
            </a:p>
            <a:p>
              <a:pPr algn="ctr" defTabSz="932271"/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(</a:t>
              </a:r>
              <a:r>
                <a:rPr lang="es-ES" sz="1400" b="1" i="1" dirty="0" err="1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Reality</a:t>
              </a:r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)</a:t>
              </a: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3953729" y="4218578"/>
              <a:ext cx="994219" cy="408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Opciones</a:t>
              </a:r>
            </a:p>
            <a:p>
              <a:pPr algn="ctr"/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(</a:t>
              </a:r>
              <a:r>
                <a:rPr lang="es-ES" sz="1400" b="1" i="1" dirty="0" err="1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Options</a:t>
              </a:r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)</a:t>
              </a: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2642104" y="3900888"/>
              <a:ext cx="790541" cy="408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sz="1400" b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Cierre</a:t>
              </a:r>
            </a:p>
            <a:p>
              <a:pPr algn="ctr"/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(</a:t>
              </a:r>
              <a:r>
                <a:rPr lang="es-ES" sz="1400" b="1" i="1" dirty="0" err="1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Wrap</a:t>
              </a:r>
              <a:r>
                <a:rPr lang="es-ES" sz="1400" b="1" i="1" dirty="0">
                  <a:solidFill>
                    <a:schemeClr val="bg1"/>
                  </a:solidFill>
                  <a:latin typeface="+mj-lt"/>
                  <a:cs typeface="Arial" pitchFamily="34" charset="0"/>
                  <a:sym typeface="Calibri" panose="020F0502020204030204" pitchFamily="34" charset="0"/>
                </a:rPr>
                <a:t>-up)</a:t>
              </a: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6568584" y="5151764"/>
            <a:ext cx="748233" cy="0"/>
          </a:xfrm>
          <a:prstGeom prst="line">
            <a:avLst/>
          </a:prstGeom>
          <a:ln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846152" y="5529277"/>
            <a:ext cx="748233" cy="0"/>
          </a:xfrm>
          <a:prstGeom prst="line">
            <a:avLst/>
          </a:prstGeom>
          <a:ln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4128771" y="2413197"/>
            <a:ext cx="678142" cy="549131"/>
          </a:xfrm>
          <a:custGeom>
            <a:avLst/>
            <a:gdLst>
              <a:gd name="connsiteX0" fmla="*/ 0 w 617220"/>
              <a:gd name="connsiteY0" fmla="*/ 0 h 670560"/>
              <a:gd name="connsiteX1" fmla="*/ 617220 w 617220"/>
              <a:gd name="connsiteY1" fmla="*/ 0 h 670560"/>
              <a:gd name="connsiteX2" fmla="*/ 617220 w 617220"/>
              <a:gd name="connsiteY2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220" h="670560">
                <a:moveTo>
                  <a:pt x="0" y="0"/>
                </a:moveTo>
                <a:lnTo>
                  <a:pt x="617220" y="0"/>
                </a:lnTo>
                <a:lnTo>
                  <a:pt x="617220" y="670560"/>
                </a:lnTo>
              </a:path>
            </a:pathLst>
          </a:custGeom>
          <a:noFill/>
          <a:ln w="9525">
            <a:solidFill>
              <a:schemeClr val="accent6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 flipH="1">
            <a:off x="6511941" y="2498788"/>
            <a:ext cx="769139" cy="838081"/>
          </a:xfrm>
          <a:custGeom>
            <a:avLst/>
            <a:gdLst>
              <a:gd name="connsiteX0" fmla="*/ 0 w 617220"/>
              <a:gd name="connsiteY0" fmla="*/ 0 h 670560"/>
              <a:gd name="connsiteX1" fmla="*/ 617220 w 617220"/>
              <a:gd name="connsiteY1" fmla="*/ 0 h 670560"/>
              <a:gd name="connsiteX2" fmla="*/ 617220 w 617220"/>
              <a:gd name="connsiteY2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220" h="670560">
                <a:moveTo>
                  <a:pt x="0" y="0"/>
                </a:moveTo>
                <a:lnTo>
                  <a:pt x="617220" y="0"/>
                </a:lnTo>
                <a:lnTo>
                  <a:pt x="617220" y="670560"/>
                </a:lnTo>
              </a:path>
            </a:pathLst>
          </a:custGeom>
          <a:noFill/>
          <a:ln w="9525">
            <a:solidFill>
              <a:schemeClr val="accent6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gray">
          <a:xfrm>
            <a:off x="9927106" y="1964149"/>
            <a:ext cx="1996300" cy="3921346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/>
          <a:p>
            <a:endParaRPr lang="es-CO" sz="11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27106" y="1964149"/>
            <a:ext cx="1996300" cy="619303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731" tIns="93297" rIns="36731" bIns="93297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Sesión 1-1/ Elementos claves a observar</a:t>
            </a:r>
          </a:p>
        </p:txBody>
      </p:sp>
      <p:sp>
        <p:nvSpPr>
          <p:cNvPr id="51" name="Rectangle 22"/>
          <p:cNvSpPr txBox="1"/>
          <p:nvPr/>
        </p:nvSpPr>
        <p:spPr>
          <a:xfrm>
            <a:off x="10012162" y="2635761"/>
            <a:ext cx="1826188" cy="321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es-CO" sz="1400" dirty="0">
                <a:latin typeface="+mj-lt"/>
                <a:sym typeface="Calibri" panose="020F0502020204030204" pitchFamily="34" charset="0"/>
              </a:rPr>
              <a:t>El líder </a:t>
            </a:r>
            <a:r>
              <a:rPr lang="es-CO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conoce el modelo </a:t>
            </a:r>
            <a:r>
              <a:rPr lang="es-CO" sz="1400" dirty="0" err="1">
                <a:latin typeface="+mj-lt"/>
                <a:sym typeface="Calibri" panose="020F0502020204030204" pitchFamily="34" charset="0"/>
              </a:rPr>
              <a:t>GROW</a:t>
            </a:r>
            <a:endParaRPr lang="es-CO" sz="1400" dirty="0">
              <a:latin typeface="+mj-lt"/>
              <a:sym typeface="Calibri" panose="020F050202020403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s-CO" sz="1400" dirty="0">
                <a:latin typeface="+mj-lt"/>
                <a:sym typeface="Calibri" panose="020F0502020204030204" pitchFamily="34" charset="0"/>
              </a:rPr>
              <a:t>El líder </a:t>
            </a:r>
            <a:r>
              <a:rPr lang="es-CO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recorre todos los pasos </a:t>
            </a:r>
            <a:r>
              <a:rPr lang="es-CO" sz="1400" dirty="0">
                <a:latin typeface="+mj-lt"/>
                <a:sym typeface="Calibri" panose="020F0502020204030204" pitchFamily="34" charset="0"/>
              </a:rPr>
              <a:t>del modelo para cada oportunidad a desarrollar</a:t>
            </a:r>
          </a:p>
          <a:p>
            <a:pPr lvl="1">
              <a:spcBef>
                <a:spcPct val="30000"/>
              </a:spcBef>
            </a:pPr>
            <a:r>
              <a:rPr lang="es-CO" sz="1400" dirty="0">
                <a:latin typeface="+mj-lt"/>
                <a:sym typeface="Calibri" panose="020F0502020204030204" pitchFamily="34" charset="0"/>
              </a:rPr>
              <a:t>Se guía la discusión </a:t>
            </a:r>
            <a:r>
              <a:rPr lang="es-CO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mediante  preguntas </a:t>
            </a:r>
            <a:r>
              <a:rPr lang="es-CO" sz="1400" dirty="0">
                <a:latin typeface="+mj-lt"/>
                <a:sym typeface="Calibri" panose="020F0502020204030204" pitchFamily="34" charset="0"/>
              </a:rPr>
              <a:t>y no mediante ordenes</a:t>
            </a:r>
          </a:p>
          <a:p>
            <a:pPr lvl="1">
              <a:spcBef>
                <a:spcPct val="30000"/>
              </a:spcBef>
            </a:pPr>
            <a:r>
              <a:rPr lang="es-CO" sz="1400" dirty="0">
                <a:latin typeface="+mj-lt"/>
                <a:sym typeface="Calibri" panose="020F0502020204030204" pitchFamily="34" charset="0"/>
              </a:rPr>
              <a:t>El líder tiende a </a:t>
            </a:r>
            <a:r>
              <a:rPr lang="es-CO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escuchar</a:t>
            </a:r>
            <a:r>
              <a:rPr lang="es-CO" sz="1400" dirty="0">
                <a:latin typeface="+mj-lt"/>
                <a:sym typeface="Calibri" panose="020F0502020204030204" pitchFamily="34" charset="0"/>
              </a:rPr>
              <a:t> más que a hablar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AD790-D124-4268-8CEE-9D5E4414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89996"/>
            <a:ext cx="9055371" cy="923330"/>
          </a:xfrm>
        </p:spPr>
        <p:txBody>
          <a:bodyPr/>
          <a:lstStyle/>
          <a:p>
            <a:r>
              <a:rPr lang="es-ES" dirty="0"/>
              <a:t>Modelo GROW: organiza las conversaciones de manera que el líder y el colaborador encuentren soluciones para las oportunidades por medio de la formulación de preguntas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6CB7ACB-60B9-4BC0-AFE3-5F2D9D4B9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3" name="1. On-page tracker 1.">
            <a:extLst>
              <a:ext uri="{FF2B5EF4-FFF2-40B4-BE49-F238E27FC236}">
                <a16:creationId xmlns:a16="http://schemas.microsoft.com/office/drawing/2014/main" xmlns="" id="{D59F23F0-C265-4883-9193-E78D1D8BC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gray">
          <a:xfrm>
            <a:off x="7235752" y="3915919"/>
            <a:ext cx="2466707" cy="246402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</a:pPr>
            <a:r>
              <a:rPr lang="es-ES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Discutir opciones para pasar del estado actual al estado objetivo: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Abarcar todo el espectro de opciones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Invitar al colaborador a hacer sugerencias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Efectuar sugerencias con cuidado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Asegurar que se adopten decisiones</a:t>
            </a: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gray">
          <a:xfrm>
            <a:off x="1547636" y="4346806"/>
            <a:ext cx="2236714" cy="203313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</a:pPr>
            <a:r>
              <a:rPr lang="es-ES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Cerrar la discusión definiendo compromisos: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Comprometerse a actuar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Identificar posibles obstáculos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Definir pasos y plazos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Acordar soporte</a:t>
            </a: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gray">
          <a:xfrm>
            <a:off x="1871555" y="1484714"/>
            <a:ext cx="2303210" cy="181768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</a:pPr>
            <a:r>
              <a:rPr lang="es-ES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Definir objetivos de desarrollo: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Acordar tema de discusión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Definir objetivo específico de la sesión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Fijar objetivo a largo plazo de ser apropiado</a:t>
            </a: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gray">
          <a:xfrm>
            <a:off x="7235752" y="1495527"/>
            <a:ext cx="2466707" cy="203313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</a:pPr>
            <a:r>
              <a:rPr lang="es-ES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Acordar estado actual del elemento a desarrollar: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Proponer auto-evaluación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Ofrecer ejemplos específicos de </a:t>
            </a:r>
            <a:r>
              <a:rPr lang="es-ES" sz="1400" dirty="0" err="1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feedback</a:t>
            </a:r>
            <a:endParaRPr lang="es-ES" sz="140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Evitar/ verificar presunciones</a:t>
            </a:r>
          </a:p>
          <a:p>
            <a:pPr marL="184649" indent="-184649"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Descartar antecedentes irrelevantes</a:t>
            </a:r>
          </a:p>
        </p:txBody>
      </p:sp>
    </p:spTree>
    <p:extLst>
      <p:ext uri="{BB962C8B-B14F-4D97-AF65-F5344CB8AC3E}">
        <p14:creationId xmlns:p14="http://schemas.microsoft.com/office/powerpoint/2010/main" val="36657643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1798735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5" name="Diapositiva de think-cell" r:id="rId12" imgW="530" imgH="528" progId="TCLayout.ActiveDocument.1">
                  <p:embed/>
                </p:oleObj>
              </mc:Choice>
              <mc:Fallback>
                <p:oleObj name="Diapositiva de think-cell" r:id="rId12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2">
            <a:extLst>
              <a:ext uri="{FF2B5EF4-FFF2-40B4-BE49-F238E27FC236}">
                <a16:creationId xmlns:a16="http://schemas.microsoft.com/office/drawing/2014/main" xmlns="" id="{D3CA311C-5157-4B5C-9330-E8AD9E3033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90857" y="1379211"/>
            <a:ext cx="9526372" cy="5091223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PE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gray">
          <a:xfrm>
            <a:off x="4108024" y="1450455"/>
            <a:ext cx="2445649" cy="20559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978" tIns="31987" rIns="63978" bIns="31987" anchor="ctr"/>
          <a:lstStyle/>
          <a:p>
            <a:endParaRPr lang="es-AR" sz="1224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gray">
          <a:xfrm>
            <a:off x="6552606" y="1451988"/>
            <a:ext cx="2445649" cy="205445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978" tIns="31987" rIns="63978" bIns="31987" anchor="ctr"/>
          <a:lstStyle/>
          <a:p>
            <a:endParaRPr lang="es-AR" sz="1224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gray">
          <a:xfrm>
            <a:off x="4108024" y="3506441"/>
            <a:ext cx="2445649" cy="20559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978" tIns="31987" rIns="63978" bIns="31987" anchor="ctr"/>
          <a:lstStyle>
            <a:lvl1pPr defTabSz="7032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352425" defTabSz="7032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703263" defTabSz="7032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054100" defTabSz="7032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1404938" defTabSz="7032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1862138" defTabSz="7032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319338" defTabSz="7032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2776538" defTabSz="7032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233738" defTabSz="7032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s-CL" sz="1224"/>
              <a:t> 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gray">
          <a:xfrm>
            <a:off x="6552606" y="3506441"/>
            <a:ext cx="2445649" cy="20559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978" tIns="31987" rIns="63978" bIns="31987" anchor="ctr"/>
          <a:lstStyle/>
          <a:p>
            <a:endParaRPr lang="es-AR" sz="1224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gray">
          <a:xfrm>
            <a:off x="4795864" y="5884635"/>
            <a:ext cx="3475747" cy="38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597025" indent="-225425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 dirty="0">
                <a:solidFill>
                  <a:schemeClr val="tx2"/>
                </a:solidFill>
              </a:rPr>
              <a:t>Habilidad</a:t>
            </a:r>
          </a:p>
          <a:p>
            <a:pPr algn="ctr"/>
            <a:r>
              <a:rPr lang="es-CL" sz="1224" dirty="0"/>
              <a:t>Experiencia, capacitación, entendimiento</a:t>
            </a: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gray">
          <a:xfrm>
            <a:off x="4114670" y="5860085"/>
            <a:ext cx="48364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 sz="1224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gray">
          <a:xfrm>
            <a:off x="5139784" y="5641041"/>
            <a:ext cx="383795" cy="1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>
                <a:solidFill>
                  <a:schemeClr val="tx2"/>
                </a:solidFill>
              </a:rPr>
              <a:t>Bajo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gray">
          <a:xfrm>
            <a:off x="7562174" y="5641041"/>
            <a:ext cx="343920" cy="1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>
                <a:solidFill>
                  <a:schemeClr val="tx2"/>
                </a:solidFill>
              </a:rPr>
              <a:t>Alto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gray">
          <a:xfrm rot="16200000">
            <a:off x="2163166" y="3201993"/>
            <a:ext cx="2062124" cy="61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 dirty="0">
                <a:solidFill>
                  <a:schemeClr val="hlink"/>
                </a:solidFill>
              </a:rPr>
              <a:t>Motivación</a:t>
            </a:r>
          </a:p>
          <a:p>
            <a:pPr algn="ctr"/>
            <a:r>
              <a:rPr lang="es-CL" sz="1224" dirty="0"/>
              <a:t>Deseo de alcanzar logros, incentivos, seguridad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gray">
          <a:xfrm rot="16200000">
            <a:off x="3709008" y="4430093"/>
            <a:ext cx="354428" cy="21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>
                <a:solidFill>
                  <a:schemeClr val="tx2"/>
                </a:solidFill>
              </a:rPr>
              <a:t>Bajo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gray">
          <a:xfrm rot="16200000">
            <a:off x="3709144" y="2374106"/>
            <a:ext cx="317604" cy="21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CL" sz="1224" b="1" dirty="0">
                <a:solidFill>
                  <a:schemeClr val="tx2"/>
                </a:solidFill>
              </a:rPr>
              <a:t>Alto</a:t>
            </a: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gray">
          <a:xfrm>
            <a:off x="3694326" y="1465799"/>
            <a:ext cx="1661" cy="409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 sz="1224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gray">
          <a:xfrm>
            <a:off x="6615147" y="1528705"/>
            <a:ext cx="2149913" cy="19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1620" lvl="1" algn="ctr" defTabSz="913526">
              <a:buClr>
                <a:schemeClr val="bg1"/>
              </a:buClr>
              <a:buSzPct val="125000"/>
            </a:pPr>
            <a:r>
              <a:rPr lang="es-CL" sz="1224" b="1" dirty="0">
                <a:solidFill>
                  <a:schemeClr val="tx2"/>
                </a:solidFill>
              </a:rPr>
              <a:t>“Ansioso por comenzar”</a:t>
            </a: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gray">
          <a:xfrm>
            <a:off x="4186112" y="1528705"/>
            <a:ext cx="2148251" cy="38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5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95300" indent="-203200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817563" indent="-131763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1160463" indent="-14922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6176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0748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5320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9892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buClr>
                <a:schemeClr val="bg1"/>
              </a:buClr>
              <a:buFont typeface="Arial" charset="0"/>
              <a:buNone/>
            </a:pPr>
            <a:r>
              <a:rPr lang="es-CL" sz="1224" b="1" dirty="0">
                <a:solidFill>
                  <a:schemeClr val="tx2"/>
                </a:solidFill>
              </a:rPr>
              <a:t>“Desesperado por ser rescatado” </a:t>
            </a:r>
          </a:p>
        </p:txBody>
      </p:sp>
      <p:sp>
        <p:nvSpPr>
          <p:cNvPr id="37" name="Freeform 19"/>
          <p:cNvSpPr>
            <a:spLocks/>
          </p:cNvSpPr>
          <p:nvPr/>
        </p:nvSpPr>
        <p:spPr bwMode="gray">
          <a:xfrm>
            <a:off x="2001310" y="1510293"/>
            <a:ext cx="2247938" cy="714992"/>
          </a:xfrm>
          <a:custGeom>
            <a:avLst/>
            <a:gdLst>
              <a:gd name="T0" fmla="*/ 0 w 1326"/>
              <a:gd name="T1" fmla="*/ 0 h 456"/>
              <a:gd name="T2" fmla="*/ 129 w 1326"/>
              <a:gd name="T3" fmla="*/ 0 h 456"/>
              <a:gd name="T4" fmla="*/ 169 w 1326"/>
              <a:gd name="T5" fmla="*/ 0 h 456"/>
              <a:gd name="T6" fmla="*/ 206 w 1326"/>
              <a:gd name="T7" fmla="*/ 0 h 456"/>
              <a:gd name="T8" fmla="*/ 320 w 1326"/>
              <a:gd name="T9" fmla="*/ 0 h 456"/>
              <a:gd name="T10" fmla="*/ 369 w 1326"/>
              <a:gd name="T11" fmla="*/ 0 h 456"/>
              <a:gd name="T12" fmla="*/ 420 w 1326"/>
              <a:gd name="T13" fmla="*/ 0 h 456"/>
              <a:gd name="T14" fmla="*/ 529 w 1326"/>
              <a:gd name="T15" fmla="*/ 0 h 456"/>
              <a:gd name="T16" fmla="*/ 566 w 1326"/>
              <a:gd name="T17" fmla="*/ 0 h 456"/>
              <a:gd name="T18" fmla="*/ 600 w 1326"/>
              <a:gd name="T19" fmla="*/ 0 h 456"/>
              <a:gd name="T20" fmla="*/ 679 w 1326"/>
              <a:gd name="T21" fmla="*/ 0 h 456"/>
              <a:gd name="T22" fmla="*/ 735 w 1326"/>
              <a:gd name="T23" fmla="*/ 0 h 456"/>
              <a:gd name="T24" fmla="*/ 735 w 1326"/>
              <a:gd name="T25" fmla="*/ 52 h 456"/>
              <a:gd name="T26" fmla="*/ 735 w 1326"/>
              <a:gd name="T27" fmla="*/ 86 h 456"/>
              <a:gd name="T28" fmla="*/ 735 w 1326"/>
              <a:gd name="T29" fmla="*/ 120 h 456"/>
              <a:gd name="T30" fmla="*/ 1326 w 1326"/>
              <a:gd name="T31" fmla="*/ 429 h 456"/>
              <a:gd name="T32" fmla="*/ 735 w 1326"/>
              <a:gd name="T33" fmla="*/ 232 h 456"/>
              <a:gd name="T34" fmla="*/ 735 w 1326"/>
              <a:gd name="T35" fmla="*/ 272 h 456"/>
              <a:gd name="T36" fmla="*/ 735 w 1326"/>
              <a:gd name="T37" fmla="*/ 324 h 456"/>
              <a:gd name="T38" fmla="*/ 735 w 1326"/>
              <a:gd name="T39" fmla="*/ 345 h 456"/>
              <a:gd name="T40" fmla="*/ 735 w 1326"/>
              <a:gd name="T41" fmla="*/ 369 h 456"/>
              <a:gd name="T42" fmla="*/ 735 w 1326"/>
              <a:gd name="T43" fmla="*/ 406 h 456"/>
              <a:gd name="T44" fmla="*/ 735 w 1326"/>
              <a:gd name="T45" fmla="*/ 456 h 456"/>
              <a:gd name="T46" fmla="*/ 677 w 1326"/>
              <a:gd name="T47" fmla="*/ 456 h 456"/>
              <a:gd name="T48" fmla="*/ 609 w 1326"/>
              <a:gd name="T49" fmla="*/ 456 h 456"/>
              <a:gd name="T50" fmla="*/ 569 w 1326"/>
              <a:gd name="T51" fmla="*/ 456 h 456"/>
              <a:gd name="T52" fmla="*/ 528 w 1326"/>
              <a:gd name="T53" fmla="*/ 456 h 456"/>
              <a:gd name="T54" fmla="*/ 414 w 1326"/>
              <a:gd name="T55" fmla="*/ 456 h 456"/>
              <a:gd name="T56" fmla="*/ 369 w 1326"/>
              <a:gd name="T57" fmla="*/ 456 h 456"/>
              <a:gd name="T58" fmla="*/ 321 w 1326"/>
              <a:gd name="T59" fmla="*/ 456 h 456"/>
              <a:gd name="T60" fmla="*/ 215 w 1326"/>
              <a:gd name="T61" fmla="*/ 456 h 456"/>
              <a:gd name="T62" fmla="*/ 181 w 1326"/>
              <a:gd name="T63" fmla="*/ 456 h 456"/>
              <a:gd name="T64" fmla="*/ 152 w 1326"/>
              <a:gd name="T65" fmla="*/ 456 h 456"/>
              <a:gd name="T66" fmla="*/ 75 w 1326"/>
              <a:gd name="T67" fmla="*/ 456 h 456"/>
              <a:gd name="T68" fmla="*/ 0 w 1326"/>
              <a:gd name="T69" fmla="*/ 456 h 456"/>
              <a:gd name="T70" fmla="*/ 0 w 1326"/>
              <a:gd name="T71" fmla="*/ 406 h 456"/>
              <a:gd name="T72" fmla="*/ 0 w 1326"/>
              <a:gd name="T73" fmla="*/ 363 h 456"/>
              <a:gd name="T74" fmla="*/ 0 w 1326"/>
              <a:gd name="T75" fmla="*/ 330 h 456"/>
              <a:gd name="T76" fmla="*/ 0 w 1326"/>
              <a:gd name="T77" fmla="*/ 307 h 456"/>
              <a:gd name="T78" fmla="*/ 0 w 1326"/>
              <a:gd name="T79" fmla="*/ 267 h 456"/>
              <a:gd name="T80" fmla="*/ 0 w 1326"/>
              <a:gd name="T81" fmla="*/ 230 h 456"/>
              <a:gd name="T82" fmla="*/ 0 w 1326"/>
              <a:gd name="T83" fmla="*/ 191 h 456"/>
              <a:gd name="T84" fmla="*/ 0 w 1326"/>
              <a:gd name="T85" fmla="*/ 142 h 456"/>
              <a:gd name="T86" fmla="*/ 0 w 1326"/>
              <a:gd name="T87" fmla="*/ 114 h 456"/>
              <a:gd name="T88" fmla="*/ 0 w 1326"/>
              <a:gd name="T89" fmla="*/ 88 h 456"/>
              <a:gd name="T90" fmla="*/ 0 w 1326"/>
              <a:gd name="T91" fmla="*/ 52 h 456"/>
              <a:gd name="T92" fmla="*/ 0 w 1326"/>
              <a:gd name="T9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26" h="456">
                <a:moveTo>
                  <a:pt x="0" y="0"/>
                </a:moveTo>
                <a:lnTo>
                  <a:pt x="129" y="0"/>
                </a:lnTo>
                <a:lnTo>
                  <a:pt x="169" y="0"/>
                </a:lnTo>
                <a:lnTo>
                  <a:pt x="206" y="0"/>
                </a:lnTo>
                <a:lnTo>
                  <a:pt x="320" y="0"/>
                </a:lnTo>
                <a:lnTo>
                  <a:pt x="369" y="0"/>
                </a:lnTo>
                <a:lnTo>
                  <a:pt x="420" y="0"/>
                </a:lnTo>
                <a:lnTo>
                  <a:pt x="529" y="0"/>
                </a:lnTo>
                <a:lnTo>
                  <a:pt x="566" y="0"/>
                </a:lnTo>
                <a:lnTo>
                  <a:pt x="600" y="0"/>
                </a:lnTo>
                <a:lnTo>
                  <a:pt x="679" y="0"/>
                </a:lnTo>
                <a:lnTo>
                  <a:pt x="735" y="0"/>
                </a:lnTo>
                <a:lnTo>
                  <a:pt x="735" y="52"/>
                </a:lnTo>
                <a:lnTo>
                  <a:pt x="735" y="86"/>
                </a:lnTo>
                <a:lnTo>
                  <a:pt x="735" y="120"/>
                </a:lnTo>
                <a:lnTo>
                  <a:pt x="1326" y="429"/>
                </a:lnTo>
                <a:lnTo>
                  <a:pt x="735" y="232"/>
                </a:lnTo>
                <a:lnTo>
                  <a:pt x="735" y="272"/>
                </a:lnTo>
                <a:lnTo>
                  <a:pt x="735" y="324"/>
                </a:lnTo>
                <a:lnTo>
                  <a:pt x="735" y="345"/>
                </a:lnTo>
                <a:lnTo>
                  <a:pt x="735" y="369"/>
                </a:lnTo>
                <a:lnTo>
                  <a:pt x="735" y="406"/>
                </a:lnTo>
                <a:lnTo>
                  <a:pt x="735" y="456"/>
                </a:lnTo>
                <a:lnTo>
                  <a:pt x="677" y="456"/>
                </a:lnTo>
                <a:lnTo>
                  <a:pt x="609" y="456"/>
                </a:lnTo>
                <a:lnTo>
                  <a:pt x="569" y="456"/>
                </a:lnTo>
                <a:lnTo>
                  <a:pt x="528" y="456"/>
                </a:lnTo>
                <a:lnTo>
                  <a:pt x="414" y="456"/>
                </a:lnTo>
                <a:lnTo>
                  <a:pt x="369" y="456"/>
                </a:lnTo>
                <a:lnTo>
                  <a:pt x="321" y="456"/>
                </a:lnTo>
                <a:lnTo>
                  <a:pt x="215" y="456"/>
                </a:lnTo>
                <a:lnTo>
                  <a:pt x="181" y="456"/>
                </a:lnTo>
                <a:lnTo>
                  <a:pt x="152" y="456"/>
                </a:lnTo>
                <a:lnTo>
                  <a:pt x="75" y="456"/>
                </a:lnTo>
                <a:lnTo>
                  <a:pt x="0" y="456"/>
                </a:lnTo>
                <a:lnTo>
                  <a:pt x="0" y="406"/>
                </a:lnTo>
                <a:lnTo>
                  <a:pt x="0" y="363"/>
                </a:lnTo>
                <a:lnTo>
                  <a:pt x="0" y="330"/>
                </a:lnTo>
                <a:lnTo>
                  <a:pt x="0" y="307"/>
                </a:lnTo>
                <a:lnTo>
                  <a:pt x="0" y="267"/>
                </a:lnTo>
                <a:lnTo>
                  <a:pt x="0" y="230"/>
                </a:lnTo>
                <a:lnTo>
                  <a:pt x="0" y="191"/>
                </a:lnTo>
                <a:lnTo>
                  <a:pt x="0" y="142"/>
                </a:lnTo>
                <a:lnTo>
                  <a:pt x="0" y="114"/>
                </a:lnTo>
                <a:lnTo>
                  <a:pt x="0" y="88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53340" dir="2700000" algn="tl" rotWithShape="0">
              <a:schemeClr val="tx1">
                <a:alpha val="8000"/>
              </a:schemeClr>
            </a:outerShdw>
          </a:effectLst>
          <a:extLst/>
        </p:spPr>
        <p:txBody>
          <a:bodyPr vert="horz" wrap="square" lIns="146925" tIns="146925" rIns="146925" bIns="14692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endParaRPr lang="es-AR" sz="1224"/>
          </a:p>
        </p:txBody>
      </p:sp>
      <p:sp>
        <p:nvSpPr>
          <p:cNvPr id="38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086044" y="1570133"/>
            <a:ext cx="1076618" cy="58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CL" sz="1224" dirty="0"/>
              <a:t>Abordaje de desarrollo de rol: </a:t>
            </a:r>
            <a:r>
              <a:rPr lang="es-CL" sz="1224" b="1" dirty="0">
                <a:solidFill>
                  <a:schemeClr val="tx2"/>
                </a:solidFill>
              </a:rPr>
              <a:t>Guiar</a:t>
            </a:r>
          </a:p>
        </p:txBody>
      </p:sp>
      <p:pic>
        <p:nvPicPr>
          <p:cNvPr id="39" name="Picture 21" descr="raring to go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8" b="8748"/>
          <a:stretch/>
        </p:blipFill>
        <p:spPr bwMode="gray">
          <a:xfrm>
            <a:off x="6761355" y="1979793"/>
            <a:ext cx="1938909" cy="131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2" descr="reluctant to engage"/>
          <p:cNvPicPr>
            <a:picLocks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" b="2523"/>
          <a:stretch/>
        </p:blipFill>
        <p:spPr bwMode="gray">
          <a:xfrm>
            <a:off x="6761355" y="4018904"/>
            <a:ext cx="1938909" cy="131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3" descr="stuck in cynicism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" b="3826"/>
          <a:stretch/>
        </p:blipFill>
        <p:spPr bwMode="gray">
          <a:xfrm>
            <a:off x="4473543" y="3989751"/>
            <a:ext cx="1495303" cy="140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4" descr="desperate to be rescued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6" b="7856"/>
          <a:stretch/>
        </p:blipFill>
        <p:spPr bwMode="gray">
          <a:xfrm>
            <a:off x="4252570" y="1901544"/>
            <a:ext cx="1942232" cy="140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AutoShape 25"/>
          <p:cNvSpPr>
            <a:spLocks noChangeArrowheads="1"/>
          </p:cNvSpPr>
          <p:nvPr/>
        </p:nvSpPr>
        <p:spPr bwMode="gray">
          <a:xfrm rot="16200000">
            <a:off x="5237328" y="3317746"/>
            <a:ext cx="300024" cy="282260"/>
          </a:xfrm>
          <a:prstGeom prst="rightArrow">
            <a:avLst>
              <a:gd name="adj1" fmla="val 46346"/>
              <a:gd name="adj2" fmla="val 43398"/>
            </a:avLst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endParaRPr lang="es-AR" sz="1224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26"/>
          <p:cNvSpPr>
            <a:spLocks/>
          </p:cNvSpPr>
          <p:nvPr/>
        </p:nvSpPr>
        <p:spPr bwMode="gray">
          <a:xfrm>
            <a:off x="2001310" y="4581998"/>
            <a:ext cx="2247938" cy="713458"/>
          </a:xfrm>
          <a:custGeom>
            <a:avLst/>
            <a:gdLst>
              <a:gd name="T0" fmla="*/ 0 w 1326"/>
              <a:gd name="T1" fmla="*/ 0 h 456"/>
              <a:gd name="T2" fmla="*/ 129 w 1326"/>
              <a:gd name="T3" fmla="*/ 0 h 456"/>
              <a:gd name="T4" fmla="*/ 169 w 1326"/>
              <a:gd name="T5" fmla="*/ 0 h 456"/>
              <a:gd name="T6" fmla="*/ 206 w 1326"/>
              <a:gd name="T7" fmla="*/ 0 h 456"/>
              <a:gd name="T8" fmla="*/ 320 w 1326"/>
              <a:gd name="T9" fmla="*/ 0 h 456"/>
              <a:gd name="T10" fmla="*/ 369 w 1326"/>
              <a:gd name="T11" fmla="*/ 0 h 456"/>
              <a:gd name="T12" fmla="*/ 420 w 1326"/>
              <a:gd name="T13" fmla="*/ 0 h 456"/>
              <a:gd name="T14" fmla="*/ 529 w 1326"/>
              <a:gd name="T15" fmla="*/ 0 h 456"/>
              <a:gd name="T16" fmla="*/ 566 w 1326"/>
              <a:gd name="T17" fmla="*/ 0 h 456"/>
              <a:gd name="T18" fmla="*/ 600 w 1326"/>
              <a:gd name="T19" fmla="*/ 0 h 456"/>
              <a:gd name="T20" fmla="*/ 679 w 1326"/>
              <a:gd name="T21" fmla="*/ 0 h 456"/>
              <a:gd name="T22" fmla="*/ 735 w 1326"/>
              <a:gd name="T23" fmla="*/ 0 h 456"/>
              <a:gd name="T24" fmla="*/ 735 w 1326"/>
              <a:gd name="T25" fmla="*/ 52 h 456"/>
              <a:gd name="T26" fmla="*/ 735 w 1326"/>
              <a:gd name="T27" fmla="*/ 86 h 456"/>
              <a:gd name="T28" fmla="*/ 735 w 1326"/>
              <a:gd name="T29" fmla="*/ 120 h 456"/>
              <a:gd name="T30" fmla="*/ 1326 w 1326"/>
              <a:gd name="T31" fmla="*/ 429 h 456"/>
              <a:gd name="T32" fmla="*/ 735 w 1326"/>
              <a:gd name="T33" fmla="*/ 232 h 456"/>
              <a:gd name="T34" fmla="*/ 735 w 1326"/>
              <a:gd name="T35" fmla="*/ 272 h 456"/>
              <a:gd name="T36" fmla="*/ 735 w 1326"/>
              <a:gd name="T37" fmla="*/ 324 h 456"/>
              <a:gd name="T38" fmla="*/ 735 w 1326"/>
              <a:gd name="T39" fmla="*/ 345 h 456"/>
              <a:gd name="T40" fmla="*/ 735 w 1326"/>
              <a:gd name="T41" fmla="*/ 369 h 456"/>
              <a:gd name="T42" fmla="*/ 735 w 1326"/>
              <a:gd name="T43" fmla="*/ 406 h 456"/>
              <a:gd name="T44" fmla="*/ 735 w 1326"/>
              <a:gd name="T45" fmla="*/ 456 h 456"/>
              <a:gd name="T46" fmla="*/ 677 w 1326"/>
              <a:gd name="T47" fmla="*/ 456 h 456"/>
              <a:gd name="T48" fmla="*/ 609 w 1326"/>
              <a:gd name="T49" fmla="*/ 456 h 456"/>
              <a:gd name="T50" fmla="*/ 569 w 1326"/>
              <a:gd name="T51" fmla="*/ 456 h 456"/>
              <a:gd name="T52" fmla="*/ 528 w 1326"/>
              <a:gd name="T53" fmla="*/ 456 h 456"/>
              <a:gd name="T54" fmla="*/ 414 w 1326"/>
              <a:gd name="T55" fmla="*/ 456 h 456"/>
              <a:gd name="T56" fmla="*/ 369 w 1326"/>
              <a:gd name="T57" fmla="*/ 456 h 456"/>
              <a:gd name="T58" fmla="*/ 321 w 1326"/>
              <a:gd name="T59" fmla="*/ 456 h 456"/>
              <a:gd name="T60" fmla="*/ 215 w 1326"/>
              <a:gd name="T61" fmla="*/ 456 h 456"/>
              <a:gd name="T62" fmla="*/ 181 w 1326"/>
              <a:gd name="T63" fmla="*/ 456 h 456"/>
              <a:gd name="T64" fmla="*/ 152 w 1326"/>
              <a:gd name="T65" fmla="*/ 456 h 456"/>
              <a:gd name="T66" fmla="*/ 75 w 1326"/>
              <a:gd name="T67" fmla="*/ 456 h 456"/>
              <a:gd name="T68" fmla="*/ 0 w 1326"/>
              <a:gd name="T69" fmla="*/ 456 h 456"/>
              <a:gd name="T70" fmla="*/ 0 w 1326"/>
              <a:gd name="T71" fmla="*/ 406 h 456"/>
              <a:gd name="T72" fmla="*/ 0 w 1326"/>
              <a:gd name="T73" fmla="*/ 363 h 456"/>
              <a:gd name="T74" fmla="*/ 0 w 1326"/>
              <a:gd name="T75" fmla="*/ 330 h 456"/>
              <a:gd name="T76" fmla="*/ 0 w 1326"/>
              <a:gd name="T77" fmla="*/ 307 h 456"/>
              <a:gd name="T78" fmla="*/ 0 w 1326"/>
              <a:gd name="T79" fmla="*/ 267 h 456"/>
              <a:gd name="T80" fmla="*/ 0 w 1326"/>
              <a:gd name="T81" fmla="*/ 230 h 456"/>
              <a:gd name="T82" fmla="*/ 0 w 1326"/>
              <a:gd name="T83" fmla="*/ 191 h 456"/>
              <a:gd name="T84" fmla="*/ 0 w 1326"/>
              <a:gd name="T85" fmla="*/ 142 h 456"/>
              <a:gd name="T86" fmla="*/ 0 w 1326"/>
              <a:gd name="T87" fmla="*/ 114 h 456"/>
              <a:gd name="T88" fmla="*/ 0 w 1326"/>
              <a:gd name="T89" fmla="*/ 88 h 456"/>
              <a:gd name="T90" fmla="*/ 0 w 1326"/>
              <a:gd name="T91" fmla="*/ 52 h 456"/>
              <a:gd name="T92" fmla="*/ 0 w 1326"/>
              <a:gd name="T9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26" h="456">
                <a:moveTo>
                  <a:pt x="0" y="0"/>
                </a:moveTo>
                <a:lnTo>
                  <a:pt x="129" y="0"/>
                </a:lnTo>
                <a:lnTo>
                  <a:pt x="169" y="0"/>
                </a:lnTo>
                <a:lnTo>
                  <a:pt x="206" y="0"/>
                </a:lnTo>
                <a:lnTo>
                  <a:pt x="320" y="0"/>
                </a:lnTo>
                <a:lnTo>
                  <a:pt x="369" y="0"/>
                </a:lnTo>
                <a:lnTo>
                  <a:pt x="420" y="0"/>
                </a:lnTo>
                <a:lnTo>
                  <a:pt x="529" y="0"/>
                </a:lnTo>
                <a:lnTo>
                  <a:pt x="566" y="0"/>
                </a:lnTo>
                <a:lnTo>
                  <a:pt x="600" y="0"/>
                </a:lnTo>
                <a:lnTo>
                  <a:pt x="679" y="0"/>
                </a:lnTo>
                <a:lnTo>
                  <a:pt x="735" y="0"/>
                </a:lnTo>
                <a:lnTo>
                  <a:pt x="735" y="52"/>
                </a:lnTo>
                <a:lnTo>
                  <a:pt x="735" y="86"/>
                </a:lnTo>
                <a:lnTo>
                  <a:pt x="735" y="120"/>
                </a:lnTo>
                <a:lnTo>
                  <a:pt x="1326" y="429"/>
                </a:lnTo>
                <a:lnTo>
                  <a:pt x="735" y="232"/>
                </a:lnTo>
                <a:lnTo>
                  <a:pt x="735" y="272"/>
                </a:lnTo>
                <a:lnTo>
                  <a:pt x="735" y="324"/>
                </a:lnTo>
                <a:lnTo>
                  <a:pt x="735" y="345"/>
                </a:lnTo>
                <a:lnTo>
                  <a:pt x="735" y="369"/>
                </a:lnTo>
                <a:lnTo>
                  <a:pt x="735" y="406"/>
                </a:lnTo>
                <a:lnTo>
                  <a:pt x="735" y="456"/>
                </a:lnTo>
                <a:lnTo>
                  <a:pt x="677" y="456"/>
                </a:lnTo>
                <a:lnTo>
                  <a:pt x="609" y="456"/>
                </a:lnTo>
                <a:lnTo>
                  <a:pt x="569" y="456"/>
                </a:lnTo>
                <a:lnTo>
                  <a:pt x="528" y="456"/>
                </a:lnTo>
                <a:lnTo>
                  <a:pt x="414" y="456"/>
                </a:lnTo>
                <a:lnTo>
                  <a:pt x="369" y="456"/>
                </a:lnTo>
                <a:lnTo>
                  <a:pt x="321" y="456"/>
                </a:lnTo>
                <a:lnTo>
                  <a:pt x="215" y="456"/>
                </a:lnTo>
                <a:lnTo>
                  <a:pt x="181" y="456"/>
                </a:lnTo>
                <a:lnTo>
                  <a:pt x="152" y="456"/>
                </a:lnTo>
                <a:lnTo>
                  <a:pt x="75" y="456"/>
                </a:lnTo>
                <a:lnTo>
                  <a:pt x="0" y="456"/>
                </a:lnTo>
                <a:lnTo>
                  <a:pt x="0" y="406"/>
                </a:lnTo>
                <a:lnTo>
                  <a:pt x="0" y="363"/>
                </a:lnTo>
                <a:lnTo>
                  <a:pt x="0" y="330"/>
                </a:lnTo>
                <a:lnTo>
                  <a:pt x="0" y="307"/>
                </a:lnTo>
                <a:lnTo>
                  <a:pt x="0" y="267"/>
                </a:lnTo>
                <a:lnTo>
                  <a:pt x="0" y="230"/>
                </a:lnTo>
                <a:lnTo>
                  <a:pt x="0" y="191"/>
                </a:lnTo>
                <a:lnTo>
                  <a:pt x="0" y="142"/>
                </a:lnTo>
                <a:lnTo>
                  <a:pt x="0" y="114"/>
                </a:lnTo>
                <a:lnTo>
                  <a:pt x="0" y="88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53340" dir="2700000" algn="tl" rotWithShape="0">
              <a:schemeClr val="tx1">
                <a:alpha val="8000"/>
              </a:schemeClr>
            </a:outerShdw>
          </a:effectLst>
          <a:extLst/>
        </p:spPr>
        <p:txBody>
          <a:bodyPr vert="horz" wrap="square" lIns="146925" tIns="146925" rIns="146925" bIns="14692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endParaRPr lang="es-AR" sz="1224"/>
          </a:p>
        </p:txBody>
      </p:sp>
      <p:sp>
        <p:nvSpPr>
          <p:cNvPr id="45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086044" y="4641838"/>
            <a:ext cx="1076618" cy="58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CL" sz="1224" dirty="0"/>
              <a:t>Abordaje de desarrollo de rol:</a:t>
            </a:r>
            <a:r>
              <a:rPr lang="es-CL" sz="1224" b="1" dirty="0"/>
              <a:t> </a:t>
            </a:r>
            <a:r>
              <a:rPr lang="es-CL" sz="1224" b="1" dirty="0">
                <a:solidFill>
                  <a:schemeClr val="tx2"/>
                </a:solidFill>
              </a:rPr>
              <a:t>Dirigir</a:t>
            </a:r>
          </a:p>
        </p:txBody>
      </p:sp>
      <p:sp>
        <p:nvSpPr>
          <p:cNvPr id="46" name="Freeform 28"/>
          <p:cNvSpPr>
            <a:spLocks/>
          </p:cNvSpPr>
          <p:nvPr/>
        </p:nvSpPr>
        <p:spPr bwMode="gray">
          <a:xfrm flipH="1">
            <a:off x="8647097" y="1510293"/>
            <a:ext cx="2247938" cy="714992"/>
          </a:xfrm>
          <a:custGeom>
            <a:avLst/>
            <a:gdLst>
              <a:gd name="T0" fmla="*/ 0 w 1326"/>
              <a:gd name="T1" fmla="*/ 0 h 456"/>
              <a:gd name="T2" fmla="*/ 129 w 1326"/>
              <a:gd name="T3" fmla="*/ 0 h 456"/>
              <a:gd name="T4" fmla="*/ 169 w 1326"/>
              <a:gd name="T5" fmla="*/ 0 h 456"/>
              <a:gd name="T6" fmla="*/ 206 w 1326"/>
              <a:gd name="T7" fmla="*/ 0 h 456"/>
              <a:gd name="T8" fmla="*/ 320 w 1326"/>
              <a:gd name="T9" fmla="*/ 0 h 456"/>
              <a:gd name="T10" fmla="*/ 369 w 1326"/>
              <a:gd name="T11" fmla="*/ 0 h 456"/>
              <a:gd name="T12" fmla="*/ 420 w 1326"/>
              <a:gd name="T13" fmla="*/ 0 h 456"/>
              <a:gd name="T14" fmla="*/ 529 w 1326"/>
              <a:gd name="T15" fmla="*/ 0 h 456"/>
              <a:gd name="T16" fmla="*/ 566 w 1326"/>
              <a:gd name="T17" fmla="*/ 0 h 456"/>
              <a:gd name="T18" fmla="*/ 600 w 1326"/>
              <a:gd name="T19" fmla="*/ 0 h 456"/>
              <a:gd name="T20" fmla="*/ 679 w 1326"/>
              <a:gd name="T21" fmla="*/ 0 h 456"/>
              <a:gd name="T22" fmla="*/ 735 w 1326"/>
              <a:gd name="T23" fmla="*/ 0 h 456"/>
              <a:gd name="T24" fmla="*/ 735 w 1326"/>
              <a:gd name="T25" fmla="*/ 52 h 456"/>
              <a:gd name="T26" fmla="*/ 735 w 1326"/>
              <a:gd name="T27" fmla="*/ 86 h 456"/>
              <a:gd name="T28" fmla="*/ 735 w 1326"/>
              <a:gd name="T29" fmla="*/ 120 h 456"/>
              <a:gd name="T30" fmla="*/ 1326 w 1326"/>
              <a:gd name="T31" fmla="*/ 429 h 456"/>
              <a:gd name="T32" fmla="*/ 735 w 1326"/>
              <a:gd name="T33" fmla="*/ 232 h 456"/>
              <a:gd name="T34" fmla="*/ 735 w 1326"/>
              <a:gd name="T35" fmla="*/ 272 h 456"/>
              <a:gd name="T36" fmla="*/ 735 w 1326"/>
              <a:gd name="T37" fmla="*/ 324 h 456"/>
              <a:gd name="T38" fmla="*/ 735 w 1326"/>
              <a:gd name="T39" fmla="*/ 345 h 456"/>
              <a:gd name="T40" fmla="*/ 735 w 1326"/>
              <a:gd name="T41" fmla="*/ 369 h 456"/>
              <a:gd name="T42" fmla="*/ 735 w 1326"/>
              <a:gd name="T43" fmla="*/ 406 h 456"/>
              <a:gd name="T44" fmla="*/ 735 w 1326"/>
              <a:gd name="T45" fmla="*/ 456 h 456"/>
              <a:gd name="T46" fmla="*/ 677 w 1326"/>
              <a:gd name="T47" fmla="*/ 456 h 456"/>
              <a:gd name="T48" fmla="*/ 609 w 1326"/>
              <a:gd name="T49" fmla="*/ 456 h 456"/>
              <a:gd name="T50" fmla="*/ 569 w 1326"/>
              <a:gd name="T51" fmla="*/ 456 h 456"/>
              <a:gd name="T52" fmla="*/ 528 w 1326"/>
              <a:gd name="T53" fmla="*/ 456 h 456"/>
              <a:gd name="T54" fmla="*/ 414 w 1326"/>
              <a:gd name="T55" fmla="*/ 456 h 456"/>
              <a:gd name="T56" fmla="*/ 369 w 1326"/>
              <a:gd name="T57" fmla="*/ 456 h 456"/>
              <a:gd name="T58" fmla="*/ 321 w 1326"/>
              <a:gd name="T59" fmla="*/ 456 h 456"/>
              <a:gd name="T60" fmla="*/ 215 w 1326"/>
              <a:gd name="T61" fmla="*/ 456 h 456"/>
              <a:gd name="T62" fmla="*/ 181 w 1326"/>
              <a:gd name="T63" fmla="*/ 456 h 456"/>
              <a:gd name="T64" fmla="*/ 152 w 1326"/>
              <a:gd name="T65" fmla="*/ 456 h 456"/>
              <a:gd name="T66" fmla="*/ 75 w 1326"/>
              <a:gd name="T67" fmla="*/ 456 h 456"/>
              <a:gd name="T68" fmla="*/ 0 w 1326"/>
              <a:gd name="T69" fmla="*/ 456 h 456"/>
              <a:gd name="T70" fmla="*/ 0 w 1326"/>
              <a:gd name="T71" fmla="*/ 406 h 456"/>
              <a:gd name="T72" fmla="*/ 0 w 1326"/>
              <a:gd name="T73" fmla="*/ 363 h 456"/>
              <a:gd name="T74" fmla="*/ 0 w 1326"/>
              <a:gd name="T75" fmla="*/ 330 h 456"/>
              <a:gd name="T76" fmla="*/ 0 w 1326"/>
              <a:gd name="T77" fmla="*/ 307 h 456"/>
              <a:gd name="T78" fmla="*/ 0 w 1326"/>
              <a:gd name="T79" fmla="*/ 267 h 456"/>
              <a:gd name="T80" fmla="*/ 0 w 1326"/>
              <a:gd name="T81" fmla="*/ 230 h 456"/>
              <a:gd name="T82" fmla="*/ 0 w 1326"/>
              <a:gd name="T83" fmla="*/ 191 h 456"/>
              <a:gd name="T84" fmla="*/ 0 w 1326"/>
              <a:gd name="T85" fmla="*/ 142 h 456"/>
              <a:gd name="T86" fmla="*/ 0 w 1326"/>
              <a:gd name="T87" fmla="*/ 114 h 456"/>
              <a:gd name="T88" fmla="*/ 0 w 1326"/>
              <a:gd name="T89" fmla="*/ 88 h 456"/>
              <a:gd name="T90" fmla="*/ 0 w 1326"/>
              <a:gd name="T91" fmla="*/ 52 h 456"/>
              <a:gd name="T92" fmla="*/ 0 w 1326"/>
              <a:gd name="T9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26" h="456">
                <a:moveTo>
                  <a:pt x="0" y="0"/>
                </a:moveTo>
                <a:lnTo>
                  <a:pt x="129" y="0"/>
                </a:lnTo>
                <a:lnTo>
                  <a:pt x="169" y="0"/>
                </a:lnTo>
                <a:lnTo>
                  <a:pt x="206" y="0"/>
                </a:lnTo>
                <a:lnTo>
                  <a:pt x="320" y="0"/>
                </a:lnTo>
                <a:lnTo>
                  <a:pt x="369" y="0"/>
                </a:lnTo>
                <a:lnTo>
                  <a:pt x="420" y="0"/>
                </a:lnTo>
                <a:lnTo>
                  <a:pt x="529" y="0"/>
                </a:lnTo>
                <a:lnTo>
                  <a:pt x="566" y="0"/>
                </a:lnTo>
                <a:lnTo>
                  <a:pt x="600" y="0"/>
                </a:lnTo>
                <a:lnTo>
                  <a:pt x="679" y="0"/>
                </a:lnTo>
                <a:lnTo>
                  <a:pt x="735" y="0"/>
                </a:lnTo>
                <a:lnTo>
                  <a:pt x="735" y="52"/>
                </a:lnTo>
                <a:lnTo>
                  <a:pt x="735" y="86"/>
                </a:lnTo>
                <a:lnTo>
                  <a:pt x="735" y="120"/>
                </a:lnTo>
                <a:lnTo>
                  <a:pt x="1326" y="429"/>
                </a:lnTo>
                <a:lnTo>
                  <a:pt x="735" y="232"/>
                </a:lnTo>
                <a:lnTo>
                  <a:pt x="735" y="272"/>
                </a:lnTo>
                <a:lnTo>
                  <a:pt x="735" y="324"/>
                </a:lnTo>
                <a:lnTo>
                  <a:pt x="735" y="345"/>
                </a:lnTo>
                <a:lnTo>
                  <a:pt x="735" y="369"/>
                </a:lnTo>
                <a:lnTo>
                  <a:pt x="735" y="406"/>
                </a:lnTo>
                <a:lnTo>
                  <a:pt x="735" y="456"/>
                </a:lnTo>
                <a:lnTo>
                  <a:pt x="677" y="456"/>
                </a:lnTo>
                <a:lnTo>
                  <a:pt x="609" y="456"/>
                </a:lnTo>
                <a:lnTo>
                  <a:pt x="569" y="456"/>
                </a:lnTo>
                <a:lnTo>
                  <a:pt x="528" y="456"/>
                </a:lnTo>
                <a:lnTo>
                  <a:pt x="414" y="456"/>
                </a:lnTo>
                <a:lnTo>
                  <a:pt x="369" y="456"/>
                </a:lnTo>
                <a:lnTo>
                  <a:pt x="321" y="456"/>
                </a:lnTo>
                <a:lnTo>
                  <a:pt x="215" y="456"/>
                </a:lnTo>
                <a:lnTo>
                  <a:pt x="181" y="456"/>
                </a:lnTo>
                <a:lnTo>
                  <a:pt x="152" y="456"/>
                </a:lnTo>
                <a:lnTo>
                  <a:pt x="75" y="456"/>
                </a:lnTo>
                <a:lnTo>
                  <a:pt x="0" y="456"/>
                </a:lnTo>
                <a:lnTo>
                  <a:pt x="0" y="406"/>
                </a:lnTo>
                <a:lnTo>
                  <a:pt x="0" y="363"/>
                </a:lnTo>
                <a:lnTo>
                  <a:pt x="0" y="330"/>
                </a:lnTo>
                <a:lnTo>
                  <a:pt x="0" y="307"/>
                </a:lnTo>
                <a:lnTo>
                  <a:pt x="0" y="267"/>
                </a:lnTo>
                <a:lnTo>
                  <a:pt x="0" y="230"/>
                </a:lnTo>
                <a:lnTo>
                  <a:pt x="0" y="191"/>
                </a:lnTo>
                <a:lnTo>
                  <a:pt x="0" y="142"/>
                </a:lnTo>
                <a:lnTo>
                  <a:pt x="0" y="114"/>
                </a:lnTo>
                <a:lnTo>
                  <a:pt x="0" y="88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53340" dir="2700000" algn="tl" rotWithShape="0">
              <a:schemeClr val="tx1">
                <a:alpha val="8000"/>
              </a:schemeClr>
            </a:outerShdw>
          </a:effectLst>
          <a:extLst/>
        </p:spPr>
        <p:txBody>
          <a:bodyPr vert="horz" wrap="square" lIns="146925" tIns="146925" rIns="146925" bIns="14692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endParaRPr lang="es-AR" sz="1224"/>
          </a:p>
        </p:txBody>
      </p:sp>
      <p:sp>
        <p:nvSpPr>
          <p:cNvPr id="47" name="Rectangle 2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flipH="1">
            <a:off x="9737006" y="1570133"/>
            <a:ext cx="1076618" cy="58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CL" sz="1224" dirty="0"/>
              <a:t>Abordaje de desarrollo de rol: </a:t>
            </a:r>
            <a:r>
              <a:rPr lang="es-CL" sz="1224" b="1" dirty="0">
                <a:solidFill>
                  <a:schemeClr val="tx2"/>
                </a:solidFill>
              </a:rPr>
              <a:t>Delegar</a:t>
            </a:r>
          </a:p>
        </p:txBody>
      </p:sp>
      <p:sp>
        <p:nvSpPr>
          <p:cNvPr id="48" name="Freeform 30"/>
          <p:cNvSpPr>
            <a:spLocks/>
          </p:cNvSpPr>
          <p:nvPr/>
        </p:nvSpPr>
        <p:spPr bwMode="gray">
          <a:xfrm flipH="1">
            <a:off x="8647097" y="4581998"/>
            <a:ext cx="2247938" cy="713458"/>
          </a:xfrm>
          <a:custGeom>
            <a:avLst/>
            <a:gdLst>
              <a:gd name="T0" fmla="*/ 0 w 1326"/>
              <a:gd name="T1" fmla="*/ 0 h 456"/>
              <a:gd name="T2" fmla="*/ 129 w 1326"/>
              <a:gd name="T3" fmla="*/ 0 h 456"/>
              <a:gd name="T4" fmla="*/ 169 w 1326"/>
              <a:gd name="T5" fmla="*/ 0 h 456"/>
              <a:gd name="T6" fmla="*/ 206 w 1326"/>
              <a:gd name="T7" fmla="*/ 0 h 456"/>
              <a:gd name="T8" fmla="*/ 320 w 1326"/>
              <a:gd name="T9" fmla="*/ 0 h 456"/>
              <a:gd name="T10" fmla="*/ 369 w 1326"/>
              <a:gd name="T11" fmla="*/ 0 h 456"/>
              <a:gd name="T12" fmla="*/ 420 w 1326"/>
              <a:gd name="T13" fmla="*/ 0 h 456"/>
              <a:gd name="T14" fmla="*/ 529 w 1326"/>
              <a:gd name="T15" fmla="*/ 0 h 456"/>
              <a:gd name="T16" fmla="*/ 566 w 1326"/>
              <a:gd name="T17" fmla="*/ 0 h 456"/>
              <a:gd name="T18" fmla="*/ 600 w 1326"/>
              <a:gd name="T19" fmla="*/ 0 h 456"/>
              <a:gd name="T20" fmla="*/ 679 w 1326"/>
              <a:gd name="T21" fmla="*/ 0 h 456"/>
              <a:gd name="T22" fmla="*/ 735 w 1326"/>
              <a:gd name="T23" fmla="*/ 0 h 456"/>
              <a:gd name="T24" fmla="*/ 735 w 1326"/>
              <a:gd name="T25" fmla="*/ 52 h 456"/>
              <a:gd name="T26" fmla="*/ 735 w 1326"/>
              <a:gd name="T27" fmla="*/ 86 h 456"/>
              <a:gd name="T28" fmla="*/ 735 w 1326"/>
              <a:gd name="T29" fmla="*/ 120 h 456"/>
              <a:gd name="T30" fmla="*/ 1326 w 1326"/>
              <a:gd name="T31" fmla="*/ 429 h 456"/>
              <a:gd name="T32" fmla="*/ 735 w 1326"/>
              <a:gd name="T33" fmla="*/ 232 h 456"/>
              <a:gd name="T34" fmla="*/ 735 w 1326"/>
              <a:gd name="T35" fmla="*/ 272 h 456"/>
              <a:gd name="T36" fmla="*/ 735 w 1326"/>
              <a:gd name="T37" fmla="*/ 324 h 456"/>
              <a:gd name="T38" fmla="*/ 735 w 1326"/>
              <a:gd name="T39" fmla="*/ 345 h 456"/>
              <a:gd name="T40" fmla="*/ 735 w 1326"/>
              <a:gd name="T41" fmla="*/ 369 h 456"/>
              <a:gd name="T42" fmla="*/ 735 w 1326"/>
              <a:gd name="T43" fmla="*/ 406 h 456"/>
              <a:gd name="T44" fmla="*/ 735 w 1326"/>
              <a:gd name="T45" fmla="*/ 456 h 456"/>
              <a:gd name="T46" fmla="*/ 677 w 1326"/>
              <a:gd name="T47" fmla="*/ 456 h 456"/>
              <a:gd name="T48" fmla="*/ 609 w 1326"/>
              <a:gd name="T49" fmla="*/ 456 h 456"/>
              <a:gd name="T50" fmla="*/ 569 w 1326"/>
              <a:gd name="T51" fmla="*/ 456 h 456"/>
              <a:gd name="T52" fmla="*/ 528 w 1326"/>
              <a:gd name="T53" fmla="*/ 456 h 456"/>
              <a:gd name="T54" fmla="*/ 414 w 1326"/>
              <a:gd name="T55" fmla="*/ 456 h 456"/>
              <a:gd name="T56" fmla="*/ 369 w 1326"/>
              <a:gd name="T57" fmla="*/ 456 h 456"/>
              <a:gd name="T58" fmla="*/ 321 w 1326"/>
              <a:gd name="T59" fmla="*/ 456 h 456"/>
              <a:gd name="T60" fmla="*/ 215 w 1326"/>
              <a:gd name="T61" fmla="*/ 456 h 456"/>
              <a:gd name="T62" fmla="*/ 181 w 1326"/>
              <a:gd name="T63" fmla="*/ 456 h 456"/>
              <a:gd name="T64" fmla="*/ 152 w 1326"/>
              <a:gd name="T65" fmla="*/ 456 h 456"/>
              <a:gd name="T66" fmla="*/ 75 w 1326"/>
              <a:gd name="T67" fmla="*/ 456 h 456"/>
              <a:gd name="T68" fmla="*/ 0 w 1326"/>
              <a:gd name="T69" fmla="*/ 456 h 456"/>
              <a:gd name="T70" fmla="*/ 0 w 1326"/>
              <a:gd name="T71" fmla="*/ 406 h 456"/>
              <a:gd name="T72" fmla="*/ 0 w 1326"/>
              <a:gd name="T73" fmla="*/ 363 h 456"/>
              <a:gd name="T74" fmla="*/ 0 w 1326"/>
              <a:gd name="T75" fmla="*/ 330 h 456"/>
              <a:gd name="T76" fmla="*/ 0 w 1326"/>
              <a:gd name="T77" fmla="*/ 307 h 456"/>
              <a:gd name="T78" fmla="*/ 0 w 1326"/>
              <a:gd name="T79" fmla="*/ 267 h 456"/>
              <a:gd name="T80" fmla="*/ 0 w 1326"/>
              <a:gd name="T81" fmla="*/ 230 h 456"/>
              <a:gd name="T82" fmla="*/ 0 w 1326"/>
              <a:gd name="T83" fmla="*/ 191 h 456"/>
              <a:gd name="T84" fmla="*/ 0 w 1326"/>
              <a:gd name="T85" fmla="*/ 142 h 456"/>
              <a:gd name="T86" fmla="*/ 0 w 1326"/>
              <a:gd name="T87" fmla="*/ 114 h 456"/>
              <a:gd name="T88" fmla="*/ 0 w 1326"/>
              <a:gd name="T89" fmla="*/ 88 h 456"/>
              <a:gd name="T90" fmla="*/ 0 w 1326"/>
              <a:gd name="T91" fmla="*/ 52 h 456"/>
              <a:gd name="T92" fmla="*/ 0 w 1326"/>
              <a:gd name="T9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26" h="456">
                <a:moveTo>
                  <a:pt x="0" y="0"/>
                </a:moveTo>
                <a:lnTo>
                  <a:pt x="129" y="0"/>
                </a:lnTo>
                <a:lnTo>
                  <a:pt x="169" y="0"/>
                </a:lnTo>
                <a:lnTo>
                  <a:pt x="206" y="0"/>
                </a:lnTo>
                <a:lnTo>
                  <a:pt x="320" y="0"/>
                </a:lnTo>
                <a:lnTo>
                  <a:pt x="369" y="0"/>
                </a:lnTo>
                <a:lnTo>
                  <a:pt x="420" y="0"/>
                </a:lnTo>
                <a:lnTo>
                  <a:pt x="529" y="0"/>
                </a:lnTo>
                <a:lnTo>
                  <a:pt x="566" y="0"/>
                </a:lnTo>
                <a:lnTo>
                  <a:pt x="600" y="0"/>
                </a:lnTo>
                <a:lnTo>
                  <a:pt x="679" y="0"/>
                </a:lnTo>
                <a:lnTo>
                  <a:pt x="735" y="0"/>
                </a:lnTo>
                <a:lnTo>
                  <a:pt x="735" y="52"/>
                </a:lnTo>
                <a:lnTo>
                  <a:pt x="735" y="86"/>
                </a:lnTo>
                <a:lnTo>
                  <a:pt x="735" y="120"/>
                </a:lnTo>
                <a:lnTo>
                  <a:pt x="1326" y="429"/>
                </a:lnTo>
                <a:lnTo>
                  <a:pt x="735" y="232"/>
                </a:lnTo>
                <a:lnTo>
                  <a:pt x="735" y="272"/>
                </a:lnTo>
                <a:lnTo>
                  <a:pt x="735" y="324"/>
                </a:lnTo>
                <a:lnTo>
                  <a:pt x="735" y="345"/>
                </a:lnTo>
                <a:lnTo>
                  <a:pt x="735" y="369"/>
                </a:lnTo>
                <a:lnTo>
                  <a:pt x="735" y="406"/>
                </a:lnTo>
                <a:lnTo>
                  <a:pt x="735" y="456"/>
                </a:lnTo>
                <a:lnTo>
                  <a:pt x="677" y="456"/>
                </a:lnTo>
                <a:lnTo>
                  <a:pt x="609" y="456"/>
                </a:lnTo>
                <a:lnTo>
                  <a:pt x="569" y="456"/>
                </a:lnTo>
                <a:lnTo>
                  <a:pt x="528" y="456"/>
                </a:lnTo>
                <a:lnTo>
                  <a:pt x="414" y="456"/>
                </a:lnTo>
                <a:lnTo>
                  <a:pt x="369" y="456"/>
                </a:lnTo>
                <a:lnTo>
                  <a:pt x="321" y="456"/>
                </a:lnTo>
                <a:lnTo>
                  <a:pt x="215" y="456"/>
                </a:lnTo>
                <a:lnTo>
                  <a:pt x="181" y="456"/>
                </a:lnTo>
                <a:lnTo>
                  <a:pt x="152" y="456"/>
                </a:lnTo>
                <a:lnTo>
                  <a:pt x="75" y="456"/>
                </a:lnTo>
                <a:lnTo>
                  <a:pt x="0" y="456"/>
                </a:lnTo>
                <a:lnTo>
                  <a:pt x="0" y="406"/>
                </a:lnTo>
                <a:lnTo>
                  <a:pt x="0" y="363"/>
                </a:lnTo>
                <a:lnTo>
                  <a:pt x="0" y="330"/>
                </a:lnTo>
                <a:lnTo>
                  <a:pt x="0" y="307"/>
                </a:lnTo>
                <a:lnTo>
                  <a:pt x="0" y="267"/>
                </a:lnTo>
                <a:lnTo>
                  <a:pt x="0" y="230"/>
                </a:lnTo>
                <a:lnTo>
                  <a:pt x="0" y="191"/>
                </a:lnTo>
                <a:lnTo>
                  <a:pt x="0" y="142"/>
                </a:lnTo>
                <a:lnTo>
                  <a:pt x="0" y="114"/>
                </a:lnTo>
                <a:lnTo>
                  <a:pt x="0" y="88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53340" dir="2700000" algn="tl" rotWithShape="0">
              <a:schemeClr val="tx1">
                <a:alpha val="8000"/>
              </a:schemeClr>
            </a:outerShdw>
          </a:effectLst>
          <a:extLst/>
        </p:spPr>
        <p:txBody>
          <a:bodyPr vert="horz" wrap="square" lIns="146925" tIns="146925" rIns="146925" bIns="14692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tx2"/>
              </a:buClr>
            </a:pPr>
            <a:endParaRPr lang="es-AR" sz="1224"/>
          </a:p>
        </p:txBody>
      </p:sp>
      <p:sp>
        <p:nvSpPr>
          <p:cNvPr id="49" name="Rectangle 3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 flipH="1">
            <a:off x="9737006" y="4641838"/>
            <a:ext cx="1076618" cy="58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06463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5263" indent="-193675" defTabSz="906463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63550" indent="-265113" defTabSz="906463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22300" indent="-157163" defTabSz="906463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55650" indent="-131763" defTabSz="906463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128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700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272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84450" indent="-131763" defTabSz="906463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CL" sz="1224" dirty="0"/>
              <a:t>Abordaje de desarrollo de rol:</a:t>
            </a:r>
            <a:r>
              <a:rPr lang="es-CL" sz="1224" b="1" dirty="0"/>
              <a:t> </a:t>
            </a:r>
            <a:r>
              <a:rPr lang="es-CL" sz="1224" b="1" dirty="0">
                <a:solidFill>
                  <a:schemeClr val="tx2"/>
                </a:solidFill>
              </a:rPr>
              <a:t>Motivar</a:t>
            </a:r>
          </a:p>
        </p:txBody>
      </p:sp>
      <p:sp>
        <p:nvSpPr>
          <p:cNvPr id="50" name="AutoShape 32"/>
          <p:cNvSpPr>
            <a:spLocks noChangeArrowheads="1"/>
          </p:cNvSpPr>
          <p:nvPr/>
        </p:nvSpPr>
        <p:spPr bwMode="gray">
          <a:xfrm>
            <a:off x="6437798" y="2294482"/>
            <a:ext cx="300024" cy="282260"/>
          </a:xfrm>
          <a:prstGeom prst="rightArrow">
            <a:avLst>
              <a:gd name="adj1" fmla="val 49720"/>
              <a:gd name="adj2" fmla="val 43398"/>
            </a:avLst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endParaRPr lang="es-AR" sz="1224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33"/>
          <p:cNvSpPr>
            <a:spLocks noChangeArrowheads="1"/>
          </p:cNvSpPr>
          <p:nvPr/>
        </p:nvSpPr>
        <p:spPr bwMode="gray">
          <a:xfrm rot="16200000">
            <a:off x="7614857" y="3317746"/>
            <a:ext cx="300024" cy="282260"/>
          </a:xfrm>
          <a:prstGeom prst="rightArrow">
            <a:avLst>
              <a:gd name="adj1" fmla="val 46346"/>
              <a:gd name="adj2" fmla="val 43398"/>
            </a:avLst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endParaRPr lang="es-AR" sz="1224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gray">
          <a:xfrm>
            <a:off x="4186112" y="3638395"/>
            <a:ext cx="2148251" cy="1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5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95300" indent="-203200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817563" indent="-131763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1160463" indent="-14922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6176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0748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5320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9892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buClr>
                <a:schemeClr val="bg1"/>
              </a:buClr>
              <a:buFont typeface="Arial" charset="0"/>
              <a:buNone/>
            </a:pPr>
            <a:r>
              <a:rPr lang="es-CL" sz="1224" b="1">
                <a:solidFill>
                  <a:schemeClr val="tx2"/>
                </a:solidFill>
              </a:rPr>
              <a:t>“Sin sentido de urgencia”</a:t>
            </a:r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gray">
          <a:xfrm>
            <a:off x="6635085" y="3638394"/>
            <a:ext cx="2149913" cy="38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5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95300" indent="-203200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817563" indent="-131763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1160463" indent="-14922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6176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0748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5320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989263" indent="-14922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buClr>
                <a:schemeClr val="bg1"/>
              </a:buClr>
              <a:buFont typeface="Arial" charset="0"/>
              <a:buNone/>
            </a:pPr>
            <a:r>
              <a:rPr lang="es-CL" sz="1224" b="1">
                <a:solidFill>
                  <a:schemeClr val="tx2"/>
                </a:solidFill>
              </a:rPr>
              <a:t>“Reacio a comprometerse”</a:t>
            </a:r>
          </a:p>
        </p:txBody>
      </p:sp>
      <p:grpSp>
        <p:nvGrpSpPr>
          <p:cNvPr id="54" name="Group 140"/>
          <p:cNvGrpSpPr>
            <a:grpSpLocks/>
          </p:cNvGrpSpPr>
          <p:nvPr/>
        </p:nvGrpSpPr>
        <p:grpSpPr>
          <a:xfrm>
            <a:off x="8653868" y="5651880"/>
            <a:ext cx="2797950" cy="720150"/>
            <a:chOff x="7134036" y="3526085"/>
            <a:chExt cx="1767205" cy="958850"/>
          </a:xfrm>
        </p:grpSpPr>
        <p:sp>
          <p:nvSpPr>
            <p:cNvPr id="55" name="Oval 14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7134036" y="3526085"/>
              <a:ext cx="1767205" cy="9588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</a:gra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vert="eaVert" wrap="none" lIns="93297" tIns="46649" rIns="93297" bIns="46649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s-CL" sz="1224" dirty="0"/>
            </a:p>
          </p:txBody>
        </p:sp>
        <p:sp>
          <p:nvSpPr>
            <p:cNvPr id="56" name="Oval 14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7293530" y="3553364"/>
              <a:ext cx="1446850" cy="7665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54000"/>
                    <a:lumOff val="46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vert="eaVert" wrap="none" lIns="93297" tIns="46649" rIns="93297" bIns="46649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s-CL" sz="1224" dirty="0"/>
            </a:p>
          </p:txBody>
        </p:sp>
        <p:sp>
          <p:nvSpPr>
            <p:cNvPr id="57" name="Rectangle 14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91570" y="3865706"/>
              <a:ext cx="1642585" cy="244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es-CL" sz="1224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La ubicación del </a:t>
              </a:r>
              <a:br>
                <a:rPr lang="es-CL" sz="1224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s-CL" sz="1224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colaborador puede cambiar </a:t>
              </a:r>
              <a:br>
                <a:rPr lang="es-CL" sz="1224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s-CL" sz="1224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con el tema a discutir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3608C-5D62-4843-9ACD-3CF726D7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Abordaje para </a:t>
            </a:r>
            <a:r>
              <a:rPr lang="es-ES" dirty="0" err="1"/>
              <a:t>feedback</a:t>
            </a:r>
            <a:r>
              <a:rPr lang="es-ES" dirty="0"/>
              <a:t> según las habilidades y la motivación del colaborador en los elementos a desarrollar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1929BCCD-00F9-483A-A3C0-3C7182D9551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60" name="1. On-page tracker 1.">
            <a:extLst>
              <a:ext uri="{FF2B5EF4-FFF2-40B4-BE49-F238E27FC236}">
                <a16:creationId xmlns:a16="http://schemas.microsoft.com/office/drawing/2014/main" xmlns="" id="{EFF1DB8E-3BD4-4822-85F3-633F2F9EF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5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989616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9" name="Diapositiva de think-cell" r:id="rId5" imgW="530" imgH="528" progId="TCLayout.ActiveDocument.1">
                  <p:embed/>
                </p:oleObj>
              </mc:Choice>
              <mc:Fallback>
                <p:oleObj name="Diapositiva de think-cell" r:id="rId5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527510" y="1281476"/>
            <a:ext cx="10196786" cy="3576157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1527510" y="4914009"/>
            <a:ext cx="10196786" cy="1648715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4"/>
            </a:solidFill>
            <a:miter lim="800000"/>
            <a:headEnd/>
            <a:tailEnd/>
          </a:ln>
          <a:effectLst/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1527510" y="4914009"/>
            <a:ext cx="10196786" cy="22606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</a:ln>
          <a:effectLst/>
          <a:extLst/>
        </p:spPr>
        <p:txBody>
          <a:bodyPr wrap="none" tIns="0" rIns="0" bIns="0" anchor="ctr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es-CL" sz="102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Recomendaciones</a:t>
            </a:r>
          </a:p>
        </p:txBody>
      </p:sp>
      <p:sp>
        <p:nvSpPr>
          <p:cNvPr id="63" name="Rectangle 13"/>
          <p:cNvSpPr>
            <a:spLocks noChangeArrowheads="1"/>
          </p:cNvSpPr>
          <p:nvPr/>
        </p:nvSpPr>
        <p:spPr bwMode="gray">
          <a:xfrm>
            <a:off x="1867461" y="5212908"/>
            <a:ext cx="8390717" cy="129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Buscar entender (no saltar directamente a conclusiones)</a:t>
            </a:r>
          </a:p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No asumir que ya conocen el feedback</a:t>
            </a:r>
          </a:p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Dar feedback sobre comportamientos/acciones específicos observados, no sobre rasgos del carácter</a:t>
            </a:r>
          </a:p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Explicar el impacto del comportamiento</a:t>
            </a:r>
          </a:p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Proporcionar sugerencias accionables</a:t>
            </a:r>
          </a:p>
          <a:p>
            <a:pPr marL="1619" lvl="1" defTabSz="912847">
              <a:spcBef>
                <a:spcPts val="0"/>
              </a:spcBef>
              <a:spcAft>
                <a:spcPts val="408"/>
              </a:spcAft>
              <a:buClr>
                <a:srgbClr val="000000"/>
              </a:buClr>
              <a:tabLst>
                <a:tab pos="281832" algn="l"/>
              </a:tabLst>
            </a:pPr>
            <a:r>
              <a:rPr lang="es-ES_tradnl" sz="1122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Evitar las afirmaciones impersonales </a:t>
            </a:r>
          </a:p>
        </p:txBody>
      </p:sp>
      <p:sp>
        <p:nvSpPr>
          <p:cNvPr id="64" name="AutoShape 3"/>
          <p:cNvSpPr>
            <a:spLocks noChangeArrowheads="1"/>
          </p:cNvSpPr>
          <p:nvPr/>
        </p:nvSpPr>
        <p:spPr bwMode="gray">
          <a:xfrm>
            <a:off x="1680040" y="3792569"/>
            <a:ext cx="1166041" cy="477144"/>
          </a:xfrm>
          <a:prstGeom prst="homePlate">
            <a:avLst>
              <a:gd name="adj" fmla="val 18981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s-ES_tradnl" sz="102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Dar feedback</a:t>
            </a:r>
          </a:p>
        </p:txBody>
      </p:sp>
      <p:sp>
        <p:nvSpPr>
          <p:cNvPr id="65" name="AutoShape 4"/>
          <p:cNvSpPr>
            <a:spLocks noChangeArrowheads="1"/>
          </p:cNvSpPr>
          <p:nvPr/>
        </p:nvSpPr>
        <p:spPr bwMode="gray">
          <a:xfrm>
            <a:off x="1680049" y="4341004"/>
            <a:ext cx="1164169" cy="421496"/>
          </a:xfrm>
          <a:prstGeom prst="homePlate">
            <a:avLst>
              <a:gd name="adj" fmla="val 1895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3227" tIns="46615" rIns="93227" bIns="46615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s-ES_tradnl" sz="1020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Recibir feedback</a:t>
            </a:r>
          </a:p>
        </p:txBody>
      </p:sp>
      <p:sp>
        <p:nvSpPr>
          <p:cNvPr id="66" name="Freeform 5"/>
          <p:cNvSpPr>
            <a:spLocks/>
          </p:cNvSpPr>
          <p:nvPr/>
        </p:nvSpPr>
        <p:spPr bwMode="gray">
          <a:xfrm>
            <a:off x="8708868" y="2710662"/>
            <a:ext cx="694385" cy="509337"/>
          </a:xfrm>
          <a:custGeom>
            <a:avLst/>
            <a:gdLst>
              <a:gd name="T0" fmla="*/ 2147483647 w 435"/>
              <a:gd name="T1" fmla="*/ 2147483647 h 222"/>
              <a:gd name="T2" fmla="*/ 2147483647 w 435"/>
              <a:gd name="T3" fmla="*/ 0 h 222"/>
              <a:gd name="T4" fmla="*/ 0 w 435"/>
              <a:gd name="T5" fmla="*/ 2147483647 h 222"/>
              <a:gd name="T6" fmla="*/ 0 w 435"/>
              <a:gd name="T7" fmla="*/ 2147483647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gray">
          <a:xfrm>
            <a:off x="9716707" y="2140389"/>
            <a:ext cx="1735560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Ofrecer sugerencia concreta o reconocimiento/aliento</a:t>
            </a:r>
            <a:endParaRPr lang="es-ES_tradnl" sz="102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gray">
          <a:xfrm>
            <a:off x="9492377" y="1637372"/>
            <a:ext cx="2068430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i="1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“Te recomiendo que fijemos las metas por adelantado, antes de hacer el análisis…”</a:t>
            </a:r>
          </a:p>
        </p:txBody>
      </p:sp>
      <p:sp>
        <p:nvSpPr>
          <p:cNvPr id="69" name="Freeform 12"/>
          <p:cNvSpPr>
            <a:spLocks/>
          </p:cNvSpPr>
          <p:nvPr/>
        </p:nvSpPr>
        <p:spPr bwMode="gray">
          <a:xfrm>
            <a:off x="6539623" y="3221151"/>
            <a:ext cx="827270" cy="526585"/>
          </a:xfrm>
          <a:custGeom>
            <a:avLst/>
            <a:gdLst>
              <a:gd name="T0" fmla="*/ 2147483647 w 435"/>
              <a:gd name="T1" fmla="*/ 2147483647 h 222"/>
              <a:gd name="T2" fmla="*/ 2147483647 w 435"/>
              <a:gd name="T3" fmla="*/ 0 h 222"/>
              <a:gd name="T4" fmla="*/ 0 w 435"/>
              <a:gd name="T5" fmla="*/ 2147483647 h 222"/>
              <a:gd name="T6" fmla="*/ 0 w 435"/>
              <a:gd name="T7" fmla="*/ 2147483647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gray">
          <a:xfrm>
            <a:off x="7597248" y="2633405"/>
            <a:ext cx="1085253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Parar y escuchar dudas</a:t>
            </a: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gray">
          <a:xfrm>
            <a:off x="7283025" y="1960545"/>
            <a:ext cx="1529778" cy="31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i="1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“¿Qué piensas?” (Escuchar)</a:t>
            </a:r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gray">
          <a:xfrm flipV="1">
            <a:off x="6750807" y="2391178"/>
            <a:ext cx="563373" cy="167187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 type="triangle" w="med" len="med"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3" name="Freeform 19"/>
          <p:cNvSpPr>
            <a:spLocks/>
          </p:cNvSpPr>
          <p:nvPr/>
        </p:nvSpPr>
        <p:spPr bwMode="gray">
          <a:xfrm>
            <a:off x="4490162" y="3722440"/>
            <a:ext cx="827270" cy="518536"/>
          </a:xfrm>
          <a:custGeom>
            <a:avLst/>
            <a:gdLst>
              <a:gd name="T0" fmla="*/ 2147483647 w 435"/>
              <a:gd name="T1" fmla="*/ 2147483647 h 222"/>
              <a:gd name="T2" fmla="*/ 2147483647 w 435"/>
              <a:gd name="T3" fmla="*/ 0 h 222"/>
              <a:gd name="T4" fmla="*/ 0 w 435"/>
              <a:gd name="T5" fmla="*/ 2147483647 h 222"/>
              <a:gd name="T6" fmla="*/ 0 w 435"/>
              <a:gd name="T7" fmla="*/ 2147483647 h 222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222"/>
              <a:gd name="T14" fmla="*/ 435 w 435"/>
              <a:gd name="T15" fmla="*/ 222 h 2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4" name="Rectangle 21"/>
          <p:cNvSpPr>
            <a:spLocks noChangeArrowheads="1"/>
          </p:cNvSpPr>
          <p:nvPr/>
        </p:nvSpPr>
        <p:spPr bwMode="gray">
          <a:xfrm>
            <a:off x="5553436" y="3271565"/>
            <a:ext cx="1101234" cy="31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Explicar cómo me afecta</a:t>
            </a: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gray">
          <a:xfrm>
            <a:off x="5151431" y="2454019"/>
            <a:ext cx="1652669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i="1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“Siento que eso afecta la voluntad de hacer las tareas que les asignas”</a:t>
            </a:r>
          </a:p>
        </p:txBody>
      </p:sp>
      <p:sp>
        <p:nvSpPr>
          <p:cNvPr id="76" name="Rectangle 26"/>
          <p:cNvSpPr>
            <a:spLocks noChangeArrowheads="1"/>
          </p:cNvSpPr>
          <p:nvPr/>
        </p:nvSpPr>
        <p:spPr bwMode="gray">
          <a:xfrm>
            <a:off x="3337897" y="3645842"/>
            <a:ext cx="1189692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Describir observación concreta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gray">
          <a:xfrm>
            <a:off x="2961013" y="3032442"/>
            <a:ext cx="1566575" cy="4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i="1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“Advertí que tu equipo no tiene claras las metas”</a:t>
            </a:r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gray">
          <a:xfrm>
            <a:off x="3015300" y="4240969"/>
            <a:ext cx="2302134" cy="0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79" name="Rectangle 30"/>
          <p:cNvSpPr>
            <a:spLocks noChangeArrowheads="1"/>
          </p:cNvSpPr>
          <p:nvPr/>
        </p:nvSpPr>
        <p:spPr bwMode="gray">
          <a:xfrm>
            <a:off x="5480268" y="3839742"/>
            <a:ext cx="1487964" cy="31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Evitar discusiones o actitudes defensivas</a:t>
            </a:r>
          </a:p>
        </p:txBody>
      </p:sp>
      <p:sp>
        <p:nvSpPr>
          <p:cNvPr id="80" name="Rectangle 31"/>
          <p:cNvSpPr>
            <a:spLocks noChangeArrowheads="1"/>
          </p:cNvSpPr>
          <p:nvPr/>
        </p:nvSpPr>
        <p:spPr bwMode="gray">
          <a:xfrm>
            <a:off x="7505434" y="3312586"/>
            <a:ext cx="1604007" cy="15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Verificar comprensión</a:t>
            </a:r>
          </a:p>
        </p:txBody>
      </p:sp>
      <p:sp>
        <p:nvSpPr>
          <p:cNvPr id="81" name="Rectangle 32"/>
          <p:cNvSpPr>
            <a:spLocks noChangeArrowheads="1"/>
          </p:cNvSpPr>
          <p:nvPr/>
        </p:nvSpPr>
        <p:spPr bwMode="gray">
          <a:xfrm>
            <a:off x="9559826" y="2827617"/>
            <a:ext cx="1940841" cy="9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762" lvl="1" indent="-110141" defTabSz="912847">
              <a:spcAft>
                <a:spcPts val="918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tabLst>
                <a:tab pos="0" algn="l"/>
              </a:tabLst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Reconocer la perspectiva de la otra persona</a:t>
            </a:r>
          </a:p>
          <a:p>
            <a:pPr marL="111762" lvl="1" indent="-110141" defTabSz="912847">
              <a:spcAft>
                <a:spcPts val="918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tabLst>
                <a:tab pos="0" algn="l"/>
              </a:tabLst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Agradecerle</a:t>
            </a:r>
          </a:p>
          <a:p>
            <a:pPr marL="111762" lvl="1" indent="-110141" defTabSz="912847">
              <a:spcAft>
                <a:spcPts val="918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tabLst>
                <a:tab pos="0" algn="l"/>
              </a:tabLst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Pensar si el feedback es aplicable y de qué manera</a:t>
            </a: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gray">
          <a:xfrm>
            <a:off x="3022006" y="4340999"/>
            <a:ext cx="2131945" cy="15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77C2B"/>
              </a:buClr>
            </a:pPr>
            <a:r>
              <a:rPr lang="es-ES_tradnl" sz="102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Escuchar sin interrumpir</a:t>
            </a:r>
          </a:p>
        </p:txBody>
      </p:sp>
      <p:sp>
        <p:nvSpPr>
          <p:cNvPr id="83" name="Line 24"/>
          <p:cNvSpPr>
            <a:spLocks noChangeShapeType="1"/>
          </p:cNvSpPr>
          <p:nvPr/>
        </p:nvSpPr>
        <p:spPr bwMode="gray">
          <a:xfrm flipH="1" flipV="1">
            <a:off x="5302452" y="3739686"/>
            <a:ext cx="1873" cy="501289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gray">
          <a:xfrm>
            <a:off x="5287488" y="3739680"/>
            <a:ext cx="2086894" cy="0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5" name="Line 11"/>
          <p:cNvSpPr>
            <a:spLocks noChangeShapeType="1"/>
          </p:cNvSpPr>
          <p:nvPr/>
        </p:nvSpPr>
        <p:spPr bwMode="gray">
          <a:xfrm>
            <a:off x="9395766" y="2715256"/>
            <a:ext cx="2085023" cy="0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6" name="Line 17"/>
          <p:cNvSpPr>
            <a:spLocks noChangeShapeType="1"/>
          </p:cNvSpPr>
          <p:nvPr/>
        </p:nvSpPr>
        <p:spPr bwMode="gray">
          <a:xfrm flipH="1" flipV="1">
            <a:off x="7353784" y="3230349"/>
            <a:ext cx="1873" cy="518536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7" name="Line 18"/>
          <p:cNvSpPr>
            <a:spLocks noChangeShapeType="1"/>
          </p:cNvSpPr>
          <p:nvPr/>
        </p:nvSpPr>
        <p:spPr bwMode="gray">
          <a:xfrm>
            <a:off x="7342554" y="3230343"/>
            <a:ext cx="2085023" cy="0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8" name="Line 10"/>
          <p:cNvSpPr>
            <a:spLocks noChangeShapeType="1"/>
          </p:cNvSpPr>
          <p:nvPr/>
        </p:nvSpPr>
        <p:spPr bwMode="gray">
          <a:xfrm flipH="1" flipV="1">
            <a:off x="9405116" y="2715262"/>
            <a:ext cx="1873" cy="504739"/>
          </a:xfrm>
          <a:prstGeom prst="line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scene3d>
            <a:camera prst="legacyObliqueTopRight"/>
            <a:lightRig rig="soft" dir="t"/>
          </a:scene3d>
          <a:sp3d extrusionH="163500" prstMaterial="plastic">
            <a:bevelT w="13500" h="13500" prst="angle"/>
            <a:bevelB w="13500" h="13500" prst="angle"/>
            <a:extrusionClr>
              <a:schemeClr val="accent3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89" name="Oval 105"/>
          <p:cNvSpPr>
            <a:spLocks/>
          </p:cNvSpPr>
          <p:nvPr/>
        </p:nvSpPr>
        <p:spPr>
          <a:xfrm>
            <a:off x="3050823" y="3654902"/>
            <a:ext cx="174326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02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1</a:t>
            </a:r>
          </a:p>
        </p:txBody>
      </p:sp>
      <p:sp>
        <p:nvSpPr>
          <p:cNvPr id="90" name="Oval 106"/>
          <p:cNvSpPr>
            <a:spLocks/>
          </p:cNvSpPr>
          <p:nvPr/>
        </p:nvSpPr>
        <p:spPr>
          <a:xfrm>
            <a:off x="5310213" y="3278931"/>
            <a:ext cx="174326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02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2</a:t>
            </a:r>
          </a:p>
        </p:txBody>
      </p:sp>
      <p:sp>
        <p:nvSpPr>
          <p:cNvPr id="91" name="Oval 107"/>
          <p:cNvSpPr>
            <a:spLocks/>
          </p:cNvSpPr>
          <p:nvPr/>
        </p:nvSpPr>
        <p:spPr>
          <a:xfrm>
            <a:off x="7354362" y="2636040"/>
            <a:ext cx="174326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02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3</a:t>
            </a:r>
          </a:p>
        </p:txBody>
      </p:sp>
      <p:sp>
        <p:nvSpPr>
          <p:cNvPr id="92" name="Oval 108"/>
          <p:cNvSpPr>
            <a:spLocks/>
          </p:cNvSpPr>
          <p:nvPr/>
        </p:nvSpPr>
        <p:spPr>
          <a:xfrm>
            <a:off x="9494782" y="2156264"/>
            <a:ext cx="174326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02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4</a:t>
            </a:r>
          </a:p>
        </p:txBody>
      </p:sp>
      <p:sp>
        <p:nvSpPr>
          <p:cNvPr id="93" name="Oval 109"/>
          <p:cNvSpPr>
            <a:spLocks/>
          </p:cNvSpPr>
          <p:nvPr/>
        </p:nvSpPr>
        <p:spPr>
          <a:xfrm>
            <a:off x="1612041" y="5232084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1</a:t>
            </a:r>
          </a:p>
        </p:txBody>
      </p:sp>
      <p:sp>
        <p:nvSpPr>
          <p:cNvPr id="94" name="Oval 110"/>
          <p:cNvSpPr>
            <a:spLocks/>
          </p:cNvSpPr>
          <p:nvPr/>
        </p:nvSpPr>
        <p:spPr>
          <a:xfrm>
            <a:off x="1612041" y="5447722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2</a:t>
            </a:r>
          </a:p>
        </p:txBody>
      </p:sp>
      <p:sp>
        <p:nvSpPr>
          <p:cNvPr id="95" name="Oval 111"/>
          <p:cNvSpPr>
            <a:spLocks/>
          </p:cNvSpPr>
          <p:nvPr/>
        </p:nvSpPr>
        <p:spPr>
          <a:xfrm>
            <a:off x="1612041" y="5663359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3</a:t>
            </a:r>
          </a:p>
        </p:txBody>
      </p:sp>
      <p:sp>
        <p:nvSpPr>
          <p:cNvPr id="96" name="Oval 112"/>
          <p:cNvSpPr>
            <a:spLocks/>
          </p:cNvSpPr>
          <p:nvPr/>
        </p:nvSpPr>
        <p:spPr>
          <a:xfrm>
            <a:off x="1612041" y="5878997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4</a:t>
            </a:r>
          </a:p>
        </p:txBody>
      </p:sp>
      <p:sp>
        <p:nvSpPr>
          <p:cNvPr id="97" name="Oval 113"/>
          <p:cNvSpPr>
            <a:spLocks/>
          </p:cNvSpPr>
          <p:nvPr/>
        </p:nvSpPr>
        <p:spPr>
          <a:xfrm>
            <a:off x="1612041" y="6094635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5</a:t>
            </a:r>
          </a:p>
        </p:txBody>
      </p:sp>
      <p:sp>
        <p:nvSpPr>
          <p:cNvPr id="98" name="Oval 114"/>
          <p:cNvSpPr>
            <a:spLocks/>
          </p:cNvSpPr>
          <p:nvPr/>
        </p:nvSpPr>
        <p:spPr>
          <a:xfrm>
            <a:off x="1612041" y="6310274"/>
            <a:ext cx="160987" cy="162755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122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6</a:t>
            </a:r>
          </a:p>
        </p:txBody>
      </p:sp>
      <p:cxnSp>
        <p:nvCxnSpPr>
          <p:cNvPr id="100" name="AutoShape 249"/>
          <p:cNvCxnSpPr>
            <a:cxnSpLocks noChangeShapeType="1"/>
            <a:stCxn id="101" idx="4"/>
            <a:endCxn id="101" idx="6"/>
          </p:cNvCxnSpPr>
          <p:nvPr/>
        </p:nvCxnSpPr>
        <p:spPr bwMode="auto">
          <a:xfrm>
            <a:off x="2961014" y="1587999"/>
            <a:ext cx="2087363" cy="0"/>
          </a:xfrm>
          <a:prstGeom prst="straightConnector1">
            <a:avLst/>
          </a:prstGeom>
          <a:noFill/>
          <a:ln w="9525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AutoShape 250"/>
          <p:cNvSpPr>
            <a:spLocks noChangeArrowheads="1"/>
          </p:cNvSpPr>
          <p:nvPr/>
        </p:nvSpPr>
        <p:spPr bwMode="auto">
          <a:xfrm>
            <a:off x="2961014" y="1411750"/>
            <a:ext cx="2087363" cy="17624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Observación</a:t>
            </a:r>
            <a:endParaRPr lang="es-ES_tradnl" sz="102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cxnSp>
        <p:nvCxnSpPr>
          <p:cNvPr id="103" name="AutoShape 249"/>
          <p:cNvCxnSpPr>
            <a:cxnSpLocks noChangeShapeType="1"/>
            <a:stCxn id="104" idx="4"/>
            <a:endCxn id="104" idx="6"/>
          </p:cNvCxnSpPr>
          <p:nvPr/>
        </p:nvCxnSpPr>
        <p:spPr bwMode="auto">
          <a:xfrm>
            <a:off x="5131824" y="1587999"/>
            <a:ext cx="2087363" cy="0"/>
          </a:xfrm>
          <a:prstGeom prst="straightConnector1">
            <a:avLst/>
          </a:prstGeom>
          <a:noFill/>
          <a:ln w="9525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AutoShape 250"/>
          <p:cNvSpPr>
            <a:spLocks noChangeArrowheads="1"/>
          </p:cNvSpPr>
          <p:nvPr/>
        </p:nvSpPr>
        <p:spPr bwMode="auto">
          <a:xfrm>
            <a:off x="5131824" y="1411750"/>
            <a:ext cx="2087363" cy="17624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Impacto</a:t>
            </a:r>
            <a:endParaRPr lang="es-ES_tradnl" sz="102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cxnSp>
        <p:nvCxnSpPr>
          <p:cNvPr id="106" name="AutoShape 249"/>
          <p:cNvCxnSpPr>
            <a:cxnSpLocks noChangeShapeType="1"/>
            <a:stCxn id="107" idx="4"/>
            <a:endCxn id="107" idx="6"/>
          </p:cNvCxnSpPr>
          <p:nvPr/>
        </p:nvCxnSpPr>
        <p:spPr bwMode="auto">
          <a:xfrm>
            <a:off x="7302634" y="1587999"/>
            <a:ext cx="2087363" cy="0"/>
          </a:xfrm>
          <a:prstGeom prst="straightConnector1">
            <a:avLst/>
          </a:prstGeom>
          <a:noFill/>
          <a:ln w="9525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AutoShape 250"/>
          <p:cNvSpPr>
            <a:spLocks noChangeArrowheads="1"/>
          </p:cNvSpPr>
          <p:nvPr/>
        </p:nvSpPr>
        <p:spPr bwMode="auto">
          <a:xfrm>
            <a:off x="7302634" y="1411750"/>
            <a:ext cx="2087363" cy="17624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Escuchar</a:t>
            </a:r>
            <a:endParaRPr lang="es-ES_tradnl" sz="102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cxnSp>
        <p:nvCxnSpPr>
          <p:cNvPr id="109" name="AutoShape 249"/>
          <p:cNvCxnSpPr>
            <a:cxnSpLocks noChangeShapeType="1"/>
            <a:stCxn id="110" idx="4"/>
            <a:endCxn id="110" idx="6"/>
          </p:cNvCxnSpPr>
          <p:nvPr/>
        </p:nvCxnSpPr>
        <p:spPr bwMode="auto">
          <a:xfrm>
            <a:off x="9473443" y="1587999"/>
            <a:ext cx="2087363" cy="0"/>
          </a:xfrm>
          <a:prstGeom prst="straightConnector1">
            <a:avLst/>
          </a:prstGeom>
          <a:noFill/>
          <a:ln w="9525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AutoShape 250"/>
          <p:cNvSpPr>
            <a:spLocks noChangeArrowheads="1"/>
          </p:cNvSpPr>
          <p:nvPr/>
        </p:nvSpPr>
        <p:spPr bwMode="auto">
          <a:xfrm>
            <a:off x="9473443" y="1411750"/>
            <a:ext cx="2087363" cy="17624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>
              <a:buClr>
                <a:srgbClr val="377C2B"/>
              </a:buClr>
            </a:pPr>
            <a:r>
              <a:rPr lang="es-ES_tradnl" sz="102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Sugerencias</a:t>
            </a:r>
            <a:endParaRPr lang="es-ES_tradnl" sz="102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111" name="Line 16"/>
          <p:cNvSpPr>
            <a:spLocks noChangeShapeType="1"/>
          </p:cNvSpPr>
          <p:nvPr/>
        </p:nvSpPr>
        <p:spPr bwMode="gray">
          <a:xfrm flipV="1">
            <a:off x="8626564" y="1858799"/>
            <a:ext cx="563373" cy="167187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 type="triangle" w="med" len="med"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gray">
          <a:xfrm flipV="1">
            <a:off x="4599349" y="3053963"/>
            <a:ext cx="563373" cy="167187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 type="triangle" w="med" len="med"/>
          </a:ln>
        </p:spPr>
        <p:txBody>
          <a:bodyPr lIns="93227" tIns="46615" rIns="93227" bIns="466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1020" dirty="0">
              <a:solidFill>
                <a:srgbClr val="000000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B03EC-6DF9-45E4-8BEB-9767F03A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n-US" dirty="0" err="1"/>
              <a:t>Metodología</a:t>
            </a:r>
            <a:r>
              <a:rPr lang="en-US" dirty="0"/>
              <a:t> </a:t>
            </a:r>
            <a:r>
              <a:rPr lang="en-US" dirty="0" err="1"/>
              <a:t>estandarizada</a:t>
            </a:r>
            <a:r>
              <a:rPr lang="en-US" dirty="0"/>
              <a:t> (OIES) para </a:t>
            </a:r>
            <a:r>
              <a:rPr lang="en-US" dirty="0" err="1"/>
              <a:t>dar</a:t>
            </a:r>
            <a:r>
              <a:rPr lang="en-US" dirty="0"/>
              <a:t> feedback de forma </a:t>
            </a:r>
            <a:r>
              <a:rPr lang="en-US" dirty="0" err="1"/>
              <a:t>estructurada</a:t>
            </a:r>
            <a:endParaRPr lang="en-US" dirty="0"/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xmlns="" id="{33235D3D-E1B9-4D5E-8A49-468924D392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114" name="1. On-page tracker 1.">
            <a:extLst>
              <a:ext uri="{FF2B5EF4-FFF2-40B4-BE49-F238E27FC236}">
                <a16:creationId xmlns:a16="http://schemas.microsoft.com/office/drawing/2014/main" xmlns="" id="{EEC02E37-0D98-455D-AD78-CEABDEFC4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8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43567995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3"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gray">
          <a:xfrm>
            <a:off x="6366791" y="1339700"/>
            <a:ext cx="4212552" cy="2516680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30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28" name="5. Source"/>
          <p:cNvSpPr>
            <a:spLocks noChangeArrowheads="1"/>
          </p:cNvSpPr>
          <p:nvPr/>
        </p:nvSpPr>
        <p:spPr bwMode="auto">
          <a:xfrm>
            <a:off x="1317687" y="6624422"/>
            <a:ext cx="824931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marL="427608" indent="-427608" defTabSz="913526">
              <a:tabLst>
                <a:tab pos="430847" algn="l"/>
              </a:tabLst>
            </a:pPr>
            <a:r>
              <a:rPr lang="es-ES" sz="800" dirty="0">
                <a:solidFill>
                  <a:schemeClr val="accent6"/>
                </a:solidFill>
                <a:latin typeface="Arial" panose="020B0604020202020204" pitchFamily="34" charset="0"/>
                <a:sym typeface="Calibri" panose="020F0502020204030204" pitchFamily="34" charset="0"/>
              </a:rPr>
              <a:t>FUENTE: Toyota Kata</a:t>
            </a: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66791" y="1339700"/>
            <a:ext cx="4212552" cy="281711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CL" sz="1428" b="1">
                <a:solidFill>
                  <a:schemeClr val="bg2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Resultado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gray">
          <a:xfrm>
            <a:off x="2146059" y="1340622"/>
            <a:ext cx="4287806" cy="2516680"/>
          </a:xfrm>
          <a:prstGeom prst="homePlate">
            <a:avLst>
              <a:gd name="adj" fmla="val 10310"/>
            </a:avLst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30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2146059" y="1340621"/>
            <a:ext cx="4081039" cy="281711"/>
          </a:xfrm>
          <a:custGeom>
            <a:avLst/>
            <a:gdLst>
              <a:gd name="T0" fmla="*/ 2399 w 2399"/>
              <a:gd name="T1" fmla="*/ 306 h 306"/>
              <a:gd name="T2" fmla="*/ 0 w 2399"/>
              <a:gd name="T3" fmla="*/ 306 h 306"/>
              <a:gd name="T4" fmla="*/ 0 w 2399"/>
              <a:gd name="T5" fmla="*/ 0 h 306"/>
              <a:gd name="T6" fmla="*/ 2349 w 2399"/>
              <a:gd name="T7" fmla="*/ 0 h 306"/>
              <a:gd name="T8" fmla="*/ 2399 w 2399"/>
              <a:gd name="T9" fmla="*/ 306 h 306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0 w 10000"/>
              <a:gd name="connsiteY2" fmla="*/ 0 h 10000"/>
              <a:gd name="connsiteX3" fmla="*/ 9840 w 10000"/>
              <a:gd name="connsiteY3" fmla="*/ 172 h 10000"/>
              <a:gd name="connsiteX4" fmla="*/ 10000 w 10000"/>
              <a:gd name="connsiteY4" fmla="*/ 10000 h 10000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0 w 10000"/>
              <a:gd name="connsiteY2" fmla="*/ 0 h 10000"/>
              <a:gd name="connsiteX3" fmla="*/ 9887 w 10000"/>
              <a:gd name="connsiteY3" fmla="*/ 172 h 10000"/>
              <a:gd name="connsiteX4" fmla="*/ 10000 w 10000"/>
              <a:gd name="connsiteY4" fmla="*/ 10000 h 10000"/>
              <a:gd name="connsiteX0" fmla="*/ 10023 w 10023"/>
              <a:gd name="connsiteY0" fmla="*/ 10000 h 10000"/>
              <a:gd name="connsiteX1" fmla="*/ 0 w 10023"/>
              <a:gd name="connsiteY1" fmla="*/ 10000 h 10000"/>
              <a:gd name="connsiteX2" fmla="*/ 0 w 10023"/>
              <a:gd name="connsiteY2" fmla="*/ 0 h 10000"/>
              <a:gd name="connsiteX3" fmla="*/ 9887 w 10023"/>
              <a:gd name="connsiteY3" fmla="*/ 172 h 10000"/>
              <a:gd name="connsiteX4" fmla="*/ 10023 w 10023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3" h="10000">
                <a:moveTo>
                  <a:pt x="10023" y="10000"/>
                </a:moveTo>
                <a:lnTo>
                  <a:pt x="0" y="10000"/>
                </a:lnTo>
                <a:lnTo>
                  <a:pt x="0" y="0"/>
                </a:lnTo>
                <a:lnTo>
                  <a:pt x="9887" y="172"/>
                </a:lnTo>
                <a:cubicBezTo>
                  <a:pt x="9940" y="3448"/>
                  <a:pt x="9970" y="6724"/>
                  <a:pt x="10023" y="10000"/>
                </a:cubicBezTo>
                <a:close/>
              </a:path>
            </a:pathLst>
          </a:cu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r>
              <a:rPr lang="es-CL" sz="1428" b="1" dirty="0">
                <a:solidFill>
                  <a:schemeClr val="tx2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Lineamientos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8570" y="1681858"/>
            <a:ext cx="3897340" cy="215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El diálogo se inicia con el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líder presentando al colaborador una tarea, necesidad o desafío 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deliberadamente vago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sobre una de las habilidades a mejorar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, para ver como el colaborador aborda la situación</a:t>
            </a:r>
          </a:p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El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colaborador presenta una propuesta</a:t>
            </a:r>
          </a:p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La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propuesta es iterada 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con el líder (haciendo preguntas abiertas, sólo guiando, p.ej.: ¿Por qué?)</a:t>
            </a:r>
            <a:endParaRPr lang="en-US" sz="1428" dirty="0">
              <a:latin typeface="+mj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014" y="1681858"/>
            <a:ext cx="3924268" cy="215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Idealmente el colaborador siente que ha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llegado a la condición objetivo 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de forma independiente</a:t>
            </a:r>
          </a:p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El colaborador es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responsable de la ejecución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, pero el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líder es responsable de los resultados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, aunque no puede dar soluciones al colaborador</a:t>
            </a:r>
          </a:p>
          <a:p>
            <a:pPr lvl="1">
              <a:spcBef>
                <a:spcPct val="30000"/>
              </a:spcBef>
            </a:pP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El </a:t>
            </a:r>
            <a:r>
              <a:rPr lang="es-ES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colaborador aprende haciendo</a:t>
            </a:r>
            <a:r>
              <a:rPr lang="es-ES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, con errores controlados</a:t>
            </a:r>
            <a:endParaRPr lang="en-US" sz="1428" dirty="0">
              <a:latin typeface="+mj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gray">
          <a:xfrm>
            <a:off x="2146059" y="3943310"/>
            <a:ext cx="8433284" cy="2483170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gray">
          <a:xfrm>
            <a:off x="2146059" y="3943310"/>
            <a:ext cx="8433284" cy="281711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2305" tIns="52474" rIns="72305" bIns="52474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bg1"/>
              </a:buClr>
            </a:pPr>
            <a:r>
              <a:rPr lang="es-CL" sz="1428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Diferencias entre </a:t>
            </a:r>
            <a:r>
              <a:rPr lang="es-CL" sz="1428" b="1" dirty="0" err="1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feedback</a:t>
            </a:r>
            <a:r>
              <a:rPr lang="es-CL" sz="1428" b="1" dirty="0">
                <a:solidFill>
                  <a:schemeClr val="bg1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 y desarrollo de rol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gray">
          <a:xfrm>
            <a:off x="2243695" y="4307979"/>
            <a:ext cx="3737196" cy="2005076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43695" y="4307979"/>
            <a:ext cx="3737196" cy="281711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sz="1428" b="1" dirty="0">
                <a:solidFill>
                  <a:schemeClr val="tx2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Feedback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50901" y="4637573"/>
            <a:ext cx="3545221" cy="158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Hace referencia a un hecho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ocurrido en el pasado</a:t>
            </a:r>
          </a:p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Es directo, la persona que ha observado un hecho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explica directamente </a:t>
            </a: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y de forma casi literal lo observado</a:t>
            </a:r>
          </a:p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La persona que da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feedback sugiere acciones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gray">
          <a:xfrm>
            <a:off x="6087798" y="4307979"/>
            <a:ext cx="4390876" cy="2005076"/>
          </a:xfrm>
          <a:prstGeom prst="rect">
            <a:avLst/>
          </a:prstGeom>
          <a:solidFill>
            <a:schemeClr val="bg2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300" dirty="0"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87798" y="4307979"/>
            <a:ext cx="4390876" cy="281711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sz="1428" b="1" dirty="0">
                <a:solidFill>
                  <a:schemeClr val="tx2"/>
                </a:solidFill>
                <a:latin typeface="+mj-lt"/>
                <a:cs typeface="Arial" pitchFamily="34" charset="0"/>
                <a:sym typeface="Calibri" panose="020F0502020204030204" pitchFamily="34" charset="0"/>
              </a:rPr>
              <a:t>Desarrollo de Rol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14694" y="4637573"/>
            <a:ext cx="4164634" cy="158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Focalizado en el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desarrollo a futuro</a:t>
            </a:r>
          </a:p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Es guiado, la persona que realiza el desarrollo de rol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hace preguntas abiertas </a:t>
            </a: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que permitan a la persona que recibe el desarrollo de rol ir desarrollando sus propias </a:t>
            </a:r>
          </a:p>
          <a:p>
            <a:pPr lvl="1">
              <a:spcBef>
                <a:spcPts val="204"/>
              </a:spcBef>
            </a:pP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La persona que </a:t>
            </a:r>
            <a:r>
              <a:rPr lang="es-ES_tradnl" sz="1428" b="1" dirty="0">
                <a:solidFill>
                  <a:schemeClr val="tx2"/>
                </a:solidFill>
                <a:latin typeface="+mj-lt"/>
                <a:ea typeface="+mn-ea"/>
                <a:cs typeface="+mn-cs"/>
                <a:sym typeface="Calibri" panose="020F0502020204030204" pitchFamily="34" charset="0"/>
              </a:rPr>
              <a:t>recibe el desarrollo de rol </a:t>
            </a:r>
            <a:r>
              <a:rPr lang="es-ES_tradnl" sz="1428" dirty="0">
                <a:latin typeface="+mj-lt"/>
                <a:ea typeface="+mn-ea"/>
                <a:cs typeface="+mn-cs"/>
                <a:sym typeface="Calibri" panose="020F0502020204030204" pitchFamily="34" charset="0"/>
              </a:rPr>
              <a:t>tiene las respuestas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363F9-6600-4E97-AE23-1F983877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En las sesiones de coaching el rol del líder es de guiar, que es en donde radica la diferencia con el </a:t>
            </a:r>
            <a:r>
              <a:rPr lang="es-ES" dirty="0" err="1"/>
              <a:t>feedback</a:t>
            </a:r>
            <a:r>
              <a:rPr lang="es-ES" dirty="0"/>
              <a:t>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8518EA04-A43E-4CF3-BDFF-6DB461D05C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26" name="1. On-page tracker 1.">
            <a:extLst>
              <a:ext uri="{FF2B5EF4-FFF2-40B4-BE49-F238E27FC236}">
                <a16:creationId xmlns:a16="http://schemas.microsoft.com/office/drawing/2014/main" xmlns="" id="{776A77A5-6AD3-4E0F-BA7B-9F9BB6383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8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5" name="Diapositiva de think-cell" r:id="rId16" imgW="421" imgH="420" progId="TCLayout.ActiveDocument.1">
                  <p:embed/>
                </p:oleObj>
              </mc:Choice>
              <mc:Fallback>
                <p:oleObj name="Diapositiva de think-cell" r:id="rId16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1800" dirty="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399274" y="1085965"/>
            <a:ext cx="3039265" cy="342693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CL" sz="1600" smtClean="0">
              <a:solidFill>
                <a:srgbClr val="000000"/>
              </a:solidFill>
            </a:endParaRPr>
          </a:p>
        </p:txBody>
      </p:sp>
      <p:pic>
        <p:nvPicPr>
          <p:cNvPr id="16" name="Picture 3" descr="N:\Dados\CORI\Integracao\Logotipo CMPC 2018\Logo CMPC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79" y="65501"/>
            <a:ext cx="1394194" cy="6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oogle Shape;157;p19"/>
          <p:cNvPicPr preferRelativeResize="0"/>
          <p:nvPr/>
        </p:nvPicPr>
        <p:blipFill rotWithShape="1">
          <a:blip r:embed="rId19">
            <a:alphaModFix amt="96000"/>
          </a:blip>
          <a:srcRect l="93468" t="3391" b="3176"/>
          <a:stretch/>
        </p:blipFill>
        <p:spPr>
          <a:xfrm>
            <a:off x="3176" y="-1722177"/>
            <a:ext cx="398399" cy="53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m 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2"/>
            <a:ext cx="12192000" cy="111152"/>
          </a:xfrm>
          <a:prstGeom prst="rect">
            <a:avLst/>
          </a:prstGeom>
        </p:spPr>
      </p:pic>
      <p:sp>
        <p:nvSpPr>
          <p:cNvPr id="74" name="Título 1"/>
          <p:cNvSpPr>
            <a:spLocks noGrp="1"/>
          </p:cNvSpPr>
          <p:nvPr>
            <p:ph type="title"/>
          </p:nvPr>
        </p:nvSpPr>
        <p:spPr>
          <a:xfrm>
            <a:off x="1847776" y="277448"/>
            <a:ext cx="10505826" cy="553998"/>
          </a:xfrm>
        </p:spPr>
        <p:txBody>
          <a:bodyPr/>
          <a:lstStyle/>
          <a:p>
            <a:r>
              <a:rPr lang="es-ES" sz="1800" b="0" dirty="0" smtClean="0"/>
              <a:t>Para lograr esta transformación, el </a:t>
            </a:r>
            <a:r>
              <a:rPr lang="es-ES" sz="1800" b="0" dirty="0"/>
              <a:t>modelo operacional </a:t>
            </a:r>
            <a:r>
              <a:rPr lang="es-ES" sz="1800" b="0" dirty="0" err="1"/>
              <a:t>best</a:t>
            </a:r>
            <a:r>
              <a:rPr lang="es-ES" sz="1800" b="0" dirty="0"/>
              <a:t> conlleva tres sistemas que debemos gestionar de forma integrada</a:t>
            </a:r>
            <a:endParaRPr lang="es-CL" sz="1800" b="0" dirty="0"/>
          </a:p>
        </p:txBody>
      </p:sp>
      <p:sp>
        <p:nvSpPr>
          <p:cNvPr id="58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24365" flipV="1">
            <a:off x="4284155" y="953347"/>
            <a:ext cx="3420000" cy="3420000"/>
          </a:xfrm>
          <a:prstGeom prst="ellipse">
            <a:avLst/>
          </a:prstGeom>
          <a:solidFill>
            <a:srgbClr val="03AB13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68392" dir="1308085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3283" tIns="46643" rIns="93283" bIns="46643" anchor="ctr"/>
          <a:lstStyle/>
          <a:p>
            <a:endParaRPr lang="es-ES_tradnl" sz="1665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Rectangle 86">
            <a:extLst>
              <a:ext uri="{FF2B5EF4-FFF2-40B4-BE49-F238E27FC236}">
                <a16:creationId xmlns="" xmlns:a16="http://schemas.microsoft.com/office/drawing/2014/main" id="{9C18B6C7-A2E8-4E63-95C2-A10F53B9A857}"/>
              </a:ext>
            </a:extLst>
          </p:cNvPr>
          <p:cNvSpPr>
            <a:spLocks/>
          </p:cNvSpPr>
          <p:nvPr/>
        </p:nvSpPr>
        <p:spPr>
          <a:xfrm>
            <a:off x="2256216" y="4752697"/>
            <a:ext cx="7964028" cy="18331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1619" lvl="1">
              <a:spcBef>
                <a:spcPts val="0"/>
              </a:spcBef>
            </a:pPr>
            <a:endParaRPr lang="es-ES_tradnl" sz="1224" dirty="0">
              <a:solidFill>
                <a:srgbClr val="FFFFFF"/>
              </a:solidFill>
            </a:endParaRPr>
          </a:p>
        </p:txBody>
      </p:sp>
      <p:sp>
        <p:nvSpPr>
          <p:cNvPr id="64" name="TextBox 88">
            <a:extLst>
              <a:ext uri="{FF2B5EF4-FFF2-40B4-BE49-F238E27FC236}">
                <a16:creationId xmlns="" xmlns:a16="http://schemas.microsoft.com/office/drawing/2014/main" id="{397EF585-857C-4FB9-AC48-F5012F23A20B}"/>
              </a:ext>
            </a:extLst>
          </p:cNvPr>
          <p:cNvSpPr txBox="1">
            <a:spLocks/>
          </p:cNvSpPr>
          <p:nvPr/>
        </p:nvSpPr>
        <p:spPr>
          <a:xfrm>
            <a:off x="2256216" y="4752693"/>
            <a:ext cx="7964028" cy="35468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lIns="103664" tIns="103664" rIns="103664" bIns="103664" rtlCol="0" anchor="ctr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9A46"/>
              </a:buClr>
            </a:pPr>
            <a:r>
              <a:rPr lang="es-CO" sz="1224" b="1" dirty="0">
                <a:solidFill>
                  <a:srgbClr val="FFFFFF"/>
                </a:solidFill>
              </a:rPr>
              <a:t>“La forma en que las personas piensan, sienten y se comportan en el ambiente laboral”</a:t>
            </a:r>
          </a:p>
        </p:txBody>
      </p:sp>
      <p:sp>
        <p:nvSpPr>
          <p:cNvPr id="66" name="Rectangle 80">
            <a:extLst>
              <a:ext uri="{FF2B5EF4-FFF2-40B4-BE49-F238E27FC236}">
                <a16:creationId xmlns="" xmlns:a16="http://schemas.microsoft.com/office/drawing/2014/main" id="{78CABC0C-5A3F-43BC-A879-2B1CFB369BFA}"/>
              </a:ext>
            </a:extLst>
          </p:cNvPr>
          <p:cNvSpPr>
            <a:spLocks/>
          </p:cNvSpPr>
          <p:nvPr/>
        </p:nvSpPr>
        <p:spPr>
          <a:xfrm>
            <a:off x="8422783" y="1210354"/>
            <a:ext cx="2931635" cy="32700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s-CO" sz="1224" dirty="0" err="1">
              <a:solidFill>
                <a:srgbClr val="000000"/>
              </a:solidFill>
            </a:endParaRPr>
          </a:p>
        </p:txBody>
      </p:sp>
      <p:sp>
        <p:nvSpPr>
          <p:cNvPr id="67" name="TextBox 82">
            <a:extLst>
              <a:ext uri="{FF2B5EF4-FFF2-40B4-BE49-F238E27FC236}">
                <a16:creationId xmlns="" xmlns:a16="http://schemas.microsoft.com/office/drawing/2014/main" id="{548D752D-F34C-4206-9978-35A3456CDF0A}"/>
              </a:ext>
            </a:extLst>
          </p:cNvPr>
          <p:cNvSpPr txBox="1">
            <a:spLocks/>
          </p:cNvSpPr>
          <p:nvPr/>
        </p:nvSpPr>
        <p:spPr>
          <a:xfrm>
            <a:off x="8422783" y="1210352"/>
            <a:ext cx="2931635" cy="101625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lIns="103664" tIns="103664" rIns="103664" bIns="103664" rtlCol="0" anchor="ctr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9A46"/>
              </a:buClr>
            </a:pPr>
            <a:r>
              <a:rPr lang="es-CO" sz="1224" b="1" dirty="0">
                <a:solidFill>
                  <a:srgbClr val="FFFFFF"/>
                </a:solidFill>
              </a:rPr>
              <a:t>“Las estructuras formales a través de los cuales los recursos son gestionados y que soportan los resultados del sistema operativo”</a:t>
            </a:r>
          </a:p>
        </p:txBody>
      </p:sp>
      <p:sp>
        <p:nvSpPr>
          <p:cNvPr id="68" name="Rectangle 70">
            <a:extLst>
              <a:ext uri="{FF2B5EF4-FFF2-40B4-BE49-F238E27FC236}">
                <a16:creationId xmlns="" xmlns:a16="http://schemas.microsoft.com/office/drawing/2014/main" id="{E3563877-9114-4E1F-87C6-856AE828A3B3}"/>
              </a:ext>
            </a:extLst>
          </p:cNvPr>
          <p:cNvSpPr>
            <a:spLocks/>
          </p:cNvSpPr>
          <p:nvPr/>
        </p:nvSpPr>
        <p:spPr>
          <a:xfrm>
            <a:off x="820343" y="1210353"/>
            <a:ext cx="2647183" cy="29358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s-CO" sz="1224" dirty="0" err="1">
              <a:solidFill>
                <a:srgbClr val="000000"/>
              </a:solidFill>
            </a:endParaRPr>
          </a:p>
        </p:txBody>
      </p:sp>
      <p:sp>
        <p:nvSpPr>
          <p:cNvPr id="69" name="TextBox 72">
            <a:extLst>
              <a:ext uri="{FF2B5EF4-FFF2-40B4-BE49-F238E27FC236}">
                <a16:creationId xmlns="" xmlns:a16="http://schemas.microsoft.com/office/drawing/2014/main" id="{9D7E9233-0969-4C41-81AA-07677C1929C7}"/>
              </a:ext>
            </a:extLst>
          </p:cNvPr>
          <p:cNvSpPr txBox="1">
            <a:spLocks/>
          </p:cNvSpPr>
          <p:nvPr/>
        </p:nvSpPr>
        <p:spPr>
          <a:xfrm>
            <a:off x="820343" y="1210350"/>
            <a:ext cx="2647183" cy="101625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lIns="103664" tIns="103664" rIns="103664" bIns="103664" rtlCol="0" anchor="ctr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9A46"/>
              </a:buClr>
            </a:pPr>
            <a:r>
              <a:rPr lang="es-CL" sz="1224" b="1" dirty="0">
                <a:solidFill>
                  <a:srgbClr val="FFFFFF"/>
                </a:solidFill>
              </a:rPr>
              <a:t>“La forma en que los activos físicos y los recursos son configurados y optimizados para crear valor y minimizar las pérdidas”</a:t>
            </a:r>
          </a:p>
        </p:txBody>
      </p:sp>
      <p:grpSp>
        <p:nvGrpSpPr>
          <p:cNvPr id="71" name="Group 9">
            <a:extLst>
              <a:ext uri="{FF2B5EF4-FFF2-40B4-BE49-F238E27FC236}">
                <a16:creationId xmlns="" xmlns:a16="http://schemas.microsoft.com/office/drawing/2014/main" id="{8B5615A7-ECAA-4FF1-B2ED-6C1144CDB779}"/>
              </a:ext>
            </a:extLst>
          </p:cNvPr>
          <p:cNvGrpSpPr/>
          <p:nvPr/>
        </p:nvGrpSpPr>
        <p:grpSpPr>
          <a:xfrm>
            <a:off x="4948730" y="5205996"/>
            <a:ext cx="2616140" cy="1084829"/>
            <a:chOff x="4587837" y="5202176"/>
            <a:chExt cx="2564059" cy="1063234"/>
          </a:xfrm>
        </p:grpSpPr>
        <p:sp>
          <p:nvSpPr>
            <p:cNvPr id="72" name="Rectangle 7"/>
            <p:cNvSpPr txBox="1"/>
            <p:nvPr/>
          </p:nvSpPr>
          <p:spPr bwMode="gray">
            <a:xfrm>
              <a:off x="4911109" y="5505680"/>
              <a:ext cx="215767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 smtClean="0">
                  <a:solidFill>
                    <a:srgbClr val="000000"/>
                  </a:solidFill>
                </a:rPr>
                <a:t>Trabajo bien hecho a la primera</a:t>
              </a:r>
              <a:endParaRPr lang="es-ES_tradnl" sz="1224" dirty="0">
                <a:solidFill>
                  <a:srgbClr val="000000"/>
                </a:solidFill>
              </a:endParaRPr>
            </a:p>
          </p:txBody>
        </p:sp>
        <p:sp>
          <p:nvSpPr>
            <p:cNvPr id="79" name="Oval 89"/>
            <p:cNvSpPr>
              <a:spLocks/>
            </p:cNvSpPr>
            <p:nvPr/>
          </p:nvSpPr>
          <p:spPr bwMode="gray">
            <a:xfrm>
              <a:off x="4587837" y="6078582"/>
              <a:ext cx="187200" cy="18682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80" name="Rectangle 7"/>
            <p:cNvSpPr txBox="1"/>
            <p:nvPr/>
          </p:nvSpPr>
          <p:spPr bwMode="gray">
            <a:xfrm>
              <a:off x="4896090" y="5802221"/>
              <a:ext cx="1201885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 smtClean="0">
                  <a:solidFill>
                    <a:srgbClr val="000000"/>
                  </a:solidFill>
                </a:rPr>
                <a:t>Creación de valor</a:t>
              </a:r>
              <a:endParaRPr lang="es-ES_tradnl" sz="1224" dirty="0">
                <a:solidFill>
                  <a:srgbClr val="000000"/>
                </a:solidFill>
              </a:endParaRPr>
            </a:p>
          </p:txBody>
        </p:sp>
        <p:sp>
          <p:nvSpPr>
            <p:cNvPr id="81" name="Oval 81"/>
            <p:cNvSpPr>
              <a:spLocks/>
            </p:cNvSpPr>
            <p:nvPr/>
          </p:nvSpPr>
          <p:spPr bwMode="gray">
            <a:xfrm>
              <a:off x="4587838" y="5202176"/>
              <a:ext cx="187200" cy="18682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82" name="Rectangle 7"/>
            <p:cNvSpPr txBox="1"/>
            <p:nvPr/>
          </p:nvSpPr>
          <p:spPr bwMode="gray">
            <a:xfrm>
              <a:off x="4911111" y="5205695"/>
              <a:ext cx="2056558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 smtClean="0">
                  <a:solidFill>
                    <a:srgbClr val="000000"/>
                  </a:solidFill>
                </a:rPr>
                <a:t>Búsqueda de nuevos desafíos</a:t>
              </a:r>
              <a:endParaRPr lang="es-ES_tradnl" sz="1224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7"/>
            <p:cNvSpPr txBox="1">
              <a:spLocks/>
            </p:cNvSpPr>
            <p:nvPr/>
          </p:nvSpPr>
          <p:spPr bwMode="gray">
            <a:xfrm>
              <a:off x="4858976" y="5784026"/>
              <a:ext cx="187200" cy="186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endParaRPr lang="es-ES_tradnl" sz="1224" dirty="0">
                <a:solidFill>
                  <a:srgbClr val="000000"/>
                </a:solidFill>
              </a:endParaRPr>
            </a:p>
          </p:txBody>
        </p:sp>
        <p:sp>
          <p:nvSpPr>
            <p:cNvPr id="84" name="Oval 85"/>
            <p:cNvSpPr>
              <a:spLocks/>
            </p:cNvSpPr>
            <p:nvPr/>
          </p:nvSpPr>
          <p:spPr bwMode="gray">
            <a:xfrm>
              <a:off x="4587838" y="5786448"/>
              <a:ext cx="187200" cy="18682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85" name="Rectangle 7"/>
            <p:cNvSpPr txBox="1"/>
            <p:nvPr/>
          </p:nvSpPr>
          <p:spPr bwMode="gray">
            <a:xfrm>
              <a:off x="4900352" y="6077257"/>
              <a:ext cx="2251544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>
                  <a:solidFill>
                    <a:srgbClr val="000000"/>
                  </a:solidFill>
                </a:rPr>
                <a:t>Foco en los procesos</a:t>
              </a:r>
            </a:p>
          </p:txBody>
        </p:sp>
        <p:sp>
          <p:nvSpPr>
            <p:cNvPr id="86" name="Oval 83"/>
            <p:cNvSpPr>
              <a:spLocks/>
            </p:cNvSpPr>
            <p:nvPr/>
          </p:nvSpPr>
          <p:spPr bwMode="gray">
            <a:xfrm>
              <a:off x="4587837" y="5494312"/>
              <a:ext cx="187200" cy="18682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87" name="Oval 87"/>
          <p:cNvSpPr>
            <a:spLocks/>
          </p:cNvSpPr>
          <p:nvPr/>
        </p:nvSpPr>
        <p:spPr bwMode="gray">
          <a:xfrm>
            <a:off x="7799343" y="5206005"/>
            <a:ext cx="191003" cy="190623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224" b="1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88" name="Oval 91"/>
          <p:cNvSpPr>
            <a:spLocks/>
          </p:cNvSpPr>
          <p:nvPr/>
        </p:nvSpPr>
        <p:spPr bwMode="gray">
          <a:xfrm>
            <a:off x="7799342" y="5504074"/>
            <a:ext cx="191003" cy="190623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-ES_tradnl" sz="1224" b="1" dirty="0">
                <a:solidFill>
                  <a:srgbClr val="FFFFFF"/>
                </a:solidFill>
              </a:rPr>
              <a:t>9</a:t>
            </a:r>
          </a:p>
        </p:txBody>
      </p:sp>
      <p:grpSp>
        <p:nvGrpSpPr>
          <p:cNvPr id="90" name="Group 14">
            <a:extLst>
              <a:ext uri="{FF2B5EF4-FFF2-40B4-BE49-F238E27FC236}">
                <a16:creationId xmlns="" xmlns:a16="http://schemas.microsoft.com/office/drawing/2014/main" id="{EA991FAD-6E3D-4848-AAD3-03D691F30A77}"/>
              </a:ext>
            </a:extLst>
          </p:cNvPr>
          <p:cNvGrpSpPr/>
          <p:nvPr/>
        </p:nvGrpSpPr>
        <p:grpSpPr>
          <a:xfrm>
            <a:off x="8129187" y="5215175"/>
            <a:ext cx="1989983" cy="491256"/>
            <a:chOff x="8710012" y="5211166"/>
            <a:chExt cx="2021050" cy="481476"/>
          </a:xfrm>
        </p:grpSpPr>
        <p:sp>
          <p:nvSpPr>
            <p:cNvPr id="91" name="Rectangle 7"/>
            <p:cNvSpPr txBox="1">
              <a:spLocks/>
            </p:cNvSpPr>
            <p:nvPr/>
          </p:nvSpPr>
          <p:spPr bwMode="gray">
            <a:xfrm>
              <a:off x="8710012" y="5508007"/>
              <a:ext cx="2021049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>
                  <a:solidFill>
                    <a:srgbClr val="000000"/>
                  </a:solidFill>
                </a:rPr>
                <a:t>Visión sistémica</a:t>
              </a:r>
            </a:p>
          </p:txBody>
        </p:sp>
        <p:sp>
          <p:nvSpPr>
            <p:cNvPr id="93" name="Rectangle 7"/>
            <p:cNvSpPr txBox="1">
              <a:spLocks/>
            </p:cNvSpPr>
            <p:nvPr/>
          </p:nvSpPr>
          <p:spPr bwMode="gray">
            <a:xfrm>
              <a:off x="8710013" y="5211166"/>
              <a:ext cx="2021049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9A46"/>
                </a:buClr>
              </a:pPr>
              <a:r>
                <a:rPr lang="es-ES_tradnl" sz="1224" dirty="0" smtClean="0">
                  <a:solidFill>
                    <a:srgbClr val="000000"/>
                  </a:solidFill>
                </a:rPr>
                <a:t>Objetivo </a:t>
              </a:r>
              <a:r>
                <a:rPr lang="es-ES_tradnl" sz="1224" dirty="0">
                  <a:solidFill>
                    <a:srgbClr val="000000"/>
                  </a:solidFill>
                </a:rPr>
                <a:t>común</a:t>
              </a:r>
            </a:p>
          </p:txBody>
        </p:sp>
      </p:grpSp>
      <p:grpSp>
        <p:nvGrpSpPr>
          <p:cNvPr id="94" name="Group 12">
            <a:extLst>
              <a:ext uri="{FF2B5EF4-FFF2-40B4-BE49-F238E27FC236}">
                <a16:creationId xmlns="" xmlns:a16="http://schemas.microsoft.com/office/drawing/2014/main" id="{7FAD23EA-6C82-4D86-8F85-DBC12F45D69F}"/>
              </a:ext>
            </a:extLst>
          </p:cNvPr>
          <p:cNvGrpSpPr/>
          <p:nvPr/>
        </p:nvGrpSpPr>
        <p:grpSpPr>
          <a:xfrm>
            <a:off x="2435843" y="5205998"/>
            <a:ext cx="7389049" cy="1007048"/>
            <a:chOff x="1860423" y="5202176"/>
            <a:chExt cx="7241952" cy="987000"/>
          </a:xfrm>
        </p:grpSpPr>
        <p:grpSp>
          <p:nvGrpSpPr>
            <p:cNvPr id="95" name="Group 10">
              <a:extLst>
                <a:ext uri="{FF2B5EF4-FFF2-40B4-BE49-F238E27FC236}">
                  <a16:creationId xmlns="" xmlns:a16="http://schemas.microsoft.com/office/drawing/2014/main" id="{6DF576DD-5337-4E7B-989D-7C945A7BC69C}"/>
                </a:ext>
              </a:extLst>
            </p:cNvPr>
            <p:cNvGrpSpPr/>
            <p:nvPr/>
          </p:nvGrpSpPr>
          <p:grpSpPr>
            <a:xfrm>
              <a:off x="1860423" y="5202176"/>
              <a:ext cx="5445631" cy="987000"/>
              <a:chOff x="1860423" y="5202176"/>
              <a:chExt cx="5445631" cy="987000"/>
            </a:xfrm>
          </p:grpSpPr>
          <p:sp>
            <p:nvSpPr>
              <p:cNvPr id="99" name="Oval 79"/>
              <p:cNvSpPr>
                <a:spLocks/>
              </p:cNvSpPr>
              <p:nvPr/>
            </p:nvSpPr>
            <p:spPr bwMode="gray">
              <a:xfrm>
                <a:off x="7118854" y="5837947"/>
                <a:ext cx="187200" cy="186828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101600" sx="64000" sy="64000" rotWithShape="0">
                  <a:schemeClr val="tx1"/>
                </a:outerShdw>
              </a:effectLst>
              <a:scene3d>
                <a:camera prst="orthographicFront"/>
                <a:lightRig rig="balanced" dir="t">
                  <a:rot lat="0" lon="0" rev="7800000"/>
                </a:lightRig>
              </a:scene3d>
              <a:sp3d>
                <a:bevelT w="254000" h="31750"/>
                <a:bevelB w="0" h="38100"/>
                <a:extrusionClr>
                  <a:schemeClr val="bg2"/>
                </a:extrusionClr>
                <a:contourClr>
                  <a:schemeClr val="accent3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s-ES_tradnl" sz="1224" b="1" dirty="0">
                    <a:solidFill>
                      <a:srgbClr val="FFFFFF"/>
                    </a:solidFill>
                  </a:rPr>
                  <a:t>10</a:t>
                </a:r>
              </a:p>
            </p:txBody>
          </p:sp>
          <p:sp>
            <p:nvSpPr>
              <p:cNvPr id="100" name="Oval 73"/>
              <p:cNvSpPr>
                <a:spLocks/>
              </p:cNvSpPr>
              <p:nvPr/>
            </p:nvSpPr>
            <p:spPr bwMode="gray">
              <a:xfrm>
                <a:off x="1860424" y="5202176"/>
                <a:ext cx="187200" cy="186828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101600" sx="64000" sy="64000" rotWithShape="0">
                  <a:schemeClr val="tx1"/>
                </a:outerShdw>
              </a:effectLst>
              <a:scene3d>
                <a:camera prst="orthographicFront"/>
                <a:lightRig rig="balanced" dir="t">
                  <a:rot lat="0" lon="0" rev="7800000"/>
                </a:lightRig>
              </a:scene3d>
              <a:sp3d>
                <a:bevelT w="254000" h="31750"/>
                <a:bevelB w="0" h="38100"/>
                <a:extrusionClr>
                  <a:schemeClr val="bg2"/>
                </a:extrusionClr>
                <a:contourClr>
                  <a:schemeClr val="accent3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s-ES_tradnl" sz="1224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  <p:sp>
            <p:nvSpPr>
              <p:cNvPr id="101" name="Rectangle 7"/>
              <p:cNvSpPr txBox="1"/>
              <p:nvPr/>
            </p:nvSpPr>
            <p:spPr bwMode="gray">
              <a:xfrm>
                <a:off x="2131562" y="5203273"/>
                <a:ext cx="1431264" cy="184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>
                    <a:srgbClr val="009A46"/>
                  </a:buClr>
                </a:pPr>
                <a:r>
                  <a:rPr lang="es-ES_tradnl" sz="1224" dirty="0">
                    <a:solidFill>
                      <a:srgbClr val="000000"/>
                    </a:solidFill>
                  </a:rPr>
                  <a:t>Liderar con humildad</a:t>
                </a:r>
              </a:p>
            </p:txBody>
          </p:sp>
          <p:sp>
            <p:nvSpPr>
              <p:cNvPr id="102" name="Oval 77"/>
              <p:cNvSpPr>
                <a:spLocks/>
              </p:cNvSpPr>
              <p:nvPr/>
            </p:nvSpPr>
            <p:spPr bwMode="gray">
              <a:xfrm>
                <a:off x="1860424" y="6002348"/>
                <a:ext cx="187200" cy="186828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101600" sx="64000" sy="64000" rotWithShape="0">
                  <a:schemeClr val="tx1"/>
                </a:outerShdw>
              </a:effectLst>
              <a:scene3d>
                <a:camera prst="orthographicFront"/>
                <a:lightRig rig="balanced" dir="t">
                  <a:rot lat="0" lon="0" rev="7800000"/>
                </a:lightRig>
              </a:scene3d>
              <a:sp3d>
                <a:bevelT w="254000" h="31750"/>
                <a:bevelB w="0" h="38100"/>
                <a:extrusionClr>
                  <a:schemeClr val="bg2"/>
                </a:extrusionClr>
                <a:contourClr>
                  <a:schemeClr val="accent3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s-ES_tradnl" sz="1224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sp>
            <p:nvSpPr>
              <p:cNvPr id="104" name="Oval 75"/>
              <p:cNvSpPr>
                <a:spLocks/>
              </p:cNvSpPr>
              <p:nvPr/>
            </p:nvSpPr>
            <p:spPr bwMode="gray">
              <a:xfrm>
                <a:off x="1860423" y="5506935"/>
                <a:ext cx="187200" cy="186828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101600" sx="64000" sy="64000" rotWithShape="0">
                  <a:schemeClr val="tx1"/>
                </a:outerShdw>
              </a:effectLst>
              <a:scene3d>
                <a:camera prst="orthographicFront"/>
                <a:lightRig rig="balanced" dir="t">
                  <a:rot lat="0" lon="0" rev="7800000"/>
                </a:lightRig>
              </a:scene3d>
              <a:sp3d>
                <a:bevelT w="254000" h="31750"/>
                <a:bevelB w="0" h="38100"/>
                <a:extrusionClr>
                  <a:schemeClr val="bg2"/>
                </a:extrusionClr>
                <a:contourClr>
                  <a:schemeClr val="accent3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s-ES_tradnl" sz="1224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  <p:sp>
            <p:nvSpPr>
              <p:cNvPr id="105" name="Rectangle 7"/>
              <p:cNvSpPr txBox="1"/>
              <p:nvPr/>
            </p:nvSpPr>
            <p:spPr bwMode="gray">
              <a:xfrm>
                <a:off x="2131561" y="5491115"/>
                <a:ext cx="1555527" cy="369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>
                    <a:srgbClr val="009A46"/>
                  </a:buClr>
                </a:pPr>
                <a:r>
                  <a:rPr lang="es-ES_tradnl" sz="1224" dirty="0">
                    <a:solidFill>
                      <a:srgbClr val="000000"/>
                    </a:solidFill>
                  </a:rPr>
                  <a:t>Respetar a todas las personas</a:t>
                </a:r>
              </a:p>
            </p:txBody>
          </p:sp>
        </p:grpSp>
        <p:grpSp>
          <p:nvGrpSpPr>
            <p:cNvPr id="96" name="Group 11">
              <a:extLst>
                <a:ext uri="{FF2B5EF4-FFF2-40B4-BE49-F238E27FC236}">
                  <a16:creationId xmlns="" xmlns:a16="http://schemas.microsoft.com/office/drawing/2014/main" id="{98B77453-4079-46DE-920B-1BA71A237F83}"/>
                </a:ext>
              </a:extLst>
            </p:cNvPr>
            <p:cNvGrpSpPr/>
            <p:nvPr/>
          </p:nvGrpSpPr>
          <p:grpSpPr>
            <a:xfrm>
              <a:off x="2131561" y="5837833"/>
              <a:ext cx="6970814" cy="350250"/>
              <a:chOff x="2131561" y="5837833"/>
              <a:chExt cx="13045133" cy="350250"/>
            </a:xfrm>
          </p:grpSpPr>
          <p:sp>
            <p:nvSpPr>
              <p:cNvPr id="97" name="Rectangle 7"/>
              <p:cNvSpPr txBox="1">
                <a:spLocks/>
              </p:cNvSpPr>
              <p:nvPr/>
            </p:nvSpPr>
            <p:spPr bwMode="gray">
              <a:xfrm>
                <a:off x="2131561" y="6003448"/>
                <a:ext cx="3110152" cy="184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>
                    <a:srgbClr val="009A46"/>
                  </a:buClr>
                </a:pPr>
                <a:r>
                  <a:rPr lang="es-ES_tradnl" sz="1224" dirty="0" smtClean="0">
                    <a:solidFill>
                      <a:srgbClr val="000000"/>
                    </a:solidFill>
                  </a:rPr>
                  <a:t>Pensar científicamente </a:t>
                </a:r>
                <a:endParaRPr lang="es-ES_tradnl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Rectangle 7"/>
              <p:cNvSpPr txBox="1">
                <a:spLocks/>
              </p:cNvSpPr>
              <p:nvPr/>
            </p:nvSpPr>
            <p:spPr bwMode="gray">
              <a:xfrm>
                <a:off x="12066538" y="5837833"/>
                <a:ext cx="3110156" cy="184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>
                    <a:srgbClr val="009A46"/>
                  </a:buClr>
                </a:pPr>
                <a:r>
                  <a:rPr lang="es-ES_tradnl" sz="1224" dirty="0" smtClean="0">
                    <a:solidFill>
                      <a:srgbClr val="000000"/>
                    </a:solidFill>
                  </a:rPr>
                  <a:t>Cliente primero</a:t>
                </a:r>
                <a:endParaRPr lang="es-ES_tradnl" sz="1224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6" name="Rectangle 18">
            <a:extLst>
              <a:ext uri="{FF2B5EF4-FFF2-40B4-BE49-F238E27FC236}">
                <a16:creationId xmlns="" xmlns:a16="http://schemas.microsoft.com/office/drawing/2014/main" id="{8057FBA4-625B-4286-AA11-F9476784454A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542560" y="2323598"/>
            <a:ext cx="2707276" cy="20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Objetivo común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 Mejora continua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 Procesos eficientes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 Desarrollo de personas</a:t>
            </a:r>
          </a:p>
          <a:p>
            <a:pPr marL="1619" lvl="1" indent="0">
              <a:spcBef>
                <a:spcPts val="0"/>
              </a:spcBef>
              <a:buClr>
                <a:srgbClr val="009A46"/>
              </a:buClr>
              <a:buFont typeface="Arial" charset="0"/>
              <a:buNone/>
            </a:pPr>
            <a:endParaRPr lang="es-ES_tradnl" sz="1224" dirty="0" smtClean="0">
              <a:solidFill>
                <a:srgbClr val="000000"/>
              </a:solidFill>
            </a:endParaRPr>
          </a:p>
          <a:p>
            <a:pPr marL="1619" lvl="1" indent="0">
              <a:spcBef>
                <a:spcPts val="0"/>
              </a:spcBef>
              <a:buClr>
                <a:srgbClr val="009A46"/>
              </a:buClr>
              <a:buFont typeface="Arial" charset="0"/>
              <a:buNone/>
            </a:pPr>
            <a:endParaRPr lang="es-ES_tradnl" sz="1224" dirty="0">
              <a:solidFill>
                <a:srgbClr val="000000"/>
              </a:solidFill>
            </a:endParaRPr>
          </a:p>
          <a:p>
            <a:pPr marL="1619" lvl="1" indent="0">
              <a:spcBef>
                <a:spcPts val="0"/>
              </a:spcBef>
              <a:buClr>
                <a:srgbClr val="009A46"/>
              </a:buClr>
              <a:buFont typeface="Arial" charset="0"/>
              <a:buNone/>
            </a:pPr>
            <a:r>
              <a:rPr lang="es-ES_tradnl" sz="1224" b="1" dirty="0" smtClean="0">
                <a:solidFill>
                  <a:srgbClr val="000000"/>
                </a:solidFill>
              </a:rPr>
              <a:t>Responsable</a:t>
            </a:r>
            <a:r>
              <a:rPr lang="es-ES_tradnl" sz="1224" b="1" dirty="0">
                <a:solidFill>
                  <a:srgbClr val="000000"/>
                </a:solidFill>
              </a:rPr>
              <a:t>: </a:t>
            </a:r>
            <a:r>
              <a:rPr lang="es-ES_tradnl" sz="1224" dirty="0">
                <a:solidFill>
                  <a:srgbClr val="000000"/>
                </a:solidFill>
              </a:rPr>
              <a:t>Todos</a:t>
            </a:r>
          </a:p>
        </p:txBody>
      </p:sp>
      <p:grpSp>
        <p:nvGrpSpPr>
          <p:cNvPr id="107" name="Group 45"/>
          <p:cNvGrpSpPr/>
          <p:nvPr/>
        </p:nvGrpSpPr>
        <p:grpSpPr>
          <a:xfrm>
            <a:off x="8615126" y="2308444"/>
            <a:ext cx="235097" cy="243209"/>
            <a:chOff x="8421792" y="201763"/>
            <a:chExt cx="296980" cy="344041"/>
          </a:xfrm>
        </p:grpSpPr>
        <p:sp>
          <p:nvSpPr>
            <p:cNvPr id="108" name="Oval 46"/>
            <p:cNvSpPr>
              <a:spLocks noChangeAspect="1"/>
            </p:cNvSpPr>
            <p:nvPr/>
          </p:nvSpPr>
          <p:spPr>
            <a:xfrm>
              <a:off x="8421792" y="450293"/>
              <a:ext cx="296980" cy="95511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65000"/>
                    <a:lumOff val="35000"/>
                  </a:srgbClr>
                </a:gs>
                <a:gs pos="100000">
                  <a:srgbClr val="C7E0FB">
                    <a:lumMod val="90000"/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9" name="Oval 47"/>
            <p:cNvSpPr>
              <a:spLocks noChangeAspect="1"/>
            </p:cNvSpPr>
            <p:nvPr/>
          </p:nvSpPr>
          <p:spPr>
            <a:xfrm>
              <a:off x="8436048" y="218550"/>
              <a:ext cx="268468" cy="270373"/>
            </a:xfrm>
            <a:prstGeom prst="ellipse">
              <a:avLst/>
            </a:prstGeom>
            <a:solidFill>
              <a:srgbClr val="0066CC"/>
            </a:solidFill>
            <a:ln w="9525">
              <a:noFill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24" dirty="0">
                <a:solidFill>
                  <a:srgbClr val="000000"/>
                </a:solidFill>
              </a:endParaRPr>
            </a:p>
          </p:txBody>
        </p:sp>
        <p:sp>
          <p:nvSpPr>
            <p:cNvPr id="110" name="Arc 189"/>
            <p:cNvSpPr>
              <a:spLocks noChangeAspect="1"/>
            </p:cNvSpPr>
            <p:nvPr/>
          </p:nvSpPr>
          <p:spPr bwMode="gray">
            <a:xfrm rot="13438614">
              <a:off x="8430057" y="201763"/>
              <a:ext cx="279932" cy="2817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1275">
              <a:solidFill>
                <a:srgbClr val="0066CC"/>
              </a:solidFill>
              <a:round/>
              <a:headEnd/>
              <a:tailEnd type="stealth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1" name="Group 49"/>
          <p:cNvGrpSpPr/>
          <p:nvPr/>
        </p:nvGrpSpPr>
        <p:grpSpPr>
          <a:xfrm>
            <a:off x="8604602" y="3499021"/>
            <a:ext cx="219177" cy="271239"/>
            <a:chOff x="8421792" y="191094"/>
            <a:chExt cx="296980" cy="354710"/>
          </a:xfrm>
        </p:grpSpPr>
        <p:sp>
          <p:nvSpPr>
            <p:cNvPr id="112" name="Oval 50"/>
            <p:cNvSpPr>
              <a:spLocks noChangeAspect="1"/>
            </p:cNvSpPr>
            <p:nvPr/>
          </p:nvSpPr>
          <p:spPr>
            <a:xfrm>
              <a:off x="8421792" y="450293"/>
              <a:ext cx="296980" cy="95511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65000"/>
                    <a:lumOff val="35000"/>
                  </a:srgbClr>
                </a:gs>
                <a:gs pos="100000">
                  <a:srgbClr val="C7E0FB">
                    <a:lumMod val="90000"/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3" name="Oval 51"/>
            <p:cNvSpPr>
              <a:spLocks noChangeAspect="1"/>
            </p:cNvSpPr>
            <p:nvPr/>
          </p:nvSpPr>
          <p:spPr>
            <a:xfrm>
              <a:off x="8436048" y="218550"/>
              <a:ext cx="268468" cy="270373"/>
            </a:xfrm>
            <a:prstGeom prst="ellipse">
              <a:avLst/>
            </a:prstGeom>
            <a:solidFill>
              <a:srgbClr val="F29D2E"/>
            </a:solidFill>
            <a:ln w="9525"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 h="127000"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s-CL" sz="1224" dirty="0">
                <a:solidFill>
                  <a:srgbClr val="000000"/>
                </a:solidFill>
              </a:endParaRPr>
            </a:p>
          </p:txBody>
        </p:sp>
        <p:sp>
          <p:nvSpPr>
            <p:cNvPr id="114" name="Arc 189"/>
            <p:cNvSpPr>
              <a:spLocks noChangeAspect="1"/>
            </p:cNvSpPr>
            <p:nvPr/>
          </p:nvSpPr>
          <p:spPr bwMode="gray">
            <a:xfrm rot="4584094">
              <a:off x="8430067" y="190189"/>
              <a:ext cx="279932" cy="2817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1275">
              <a:solidFill>
                <a:srgbClr val="F29D2E"/>
              </a:solidFill>
              <a:round/>
              <a:headEnd/>
              <a:tailEnd type="stealth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6" name="Group 53"/>
          <p:cNvGrpSpPr>
            <a:grpSpLocks/>
          </p:cNvGrpSpPr>
          <p:nvPr/>
        </p:nvGrpSpPr>
        <p:grpSpPr>
          <a:xfrm>
            <a:off x="8613319" y="3107690"/>
            <a:ext cx="201743" cy="209548"/>
            <a:chOff x="1901516" y="4207679"/>
            <a:chExt cx="213772" cy="221715"/>
          </a:xfrm>
        </p:grpSpPr>
        <p:sp>
          <p:nvSpPr>
            <p:cNvPr id="117" name="Oval 54"/>
            <p:cNvSpPr>
              <a:spLocks noChangeAspect="1"/>
            </p:cNvSpPr>
            <p:nvPr/>
          </p:nvSpPr>
          <p:spPr>
            <a:xfrm>
              <a:off x="1907550" y="4226259"/>
              <a:ext cx="201705" cy="203135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 h="127000"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24" dirty="0">
                <a:solidFill>
                  <a:srgbClr val="000000"/>
                </a:solidFill>
              </a:endParaRPr>
            </a:p>
          </p:txBody>
        </p:sp>
        <p:sp>
          <p:nvSpPr>
            <p:cNvPr id="118" name="Arc 189"/>
            <p:cNvSpPr>
              <a:spLocks noChangeAspect="1"/>
            </p:cNvSpPr>
            <p:nvPr/>
          </p:nvSpPr>
          <p:spPr bwMode="gray">
            <a:xfrm rot="8008421">
              <a:off x="1902202" y="4206993"/>
              <a:ext cx="212400" cy="2137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/>
              <a:tailEnd type="stealth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9" name="Group 56"/>
          <p:cNvGrpSpPr>
            <a:grpSpLocks/>
          </p:cNvGrpSpPr>
          <p:nvPr/>
        </p:nvGrpSpPr>
        <p:grpSpPr>
          <a:xfrm>
            <a:off x="8614311" y="2698221"/>
            <a:ext cx="214191" cy="219417"/>
            <a:chOff x="1902565" y="1502753"/>
            <a:chExt cx="211676" cy="216361"/>
          </a:xfrm>
        </p:grpSpPr>
        <p:sp>
          <p:nvSpPr>
            <p:cNvPr id="120" name="Oval 57"/>
            <p:cNvSpPr>
              <a:spLocks noChangeAspect="1"/>
            </p:cNvSpPr>
            <p:nvPr/>
          </p:nvSpPr>
          <p:spPr>
            <a:xfrm>
              <a:off x="1907550" y="1515979"/>
              <a:ext cx="201705" cy="203135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 h="127000"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s-CL" sz="1224" dirty="0">
                <a:solidFill>
                  <a:srgbClr val="000000"/>
                </a:solidFill>
              </a:endParaRPr>
            </a:p>
          </p:txBody>
        </p:sp>
        <p:sp>
          <p:nvSpPr>
            <p:cNvPr id="121" name="Arc 189"/>
            <p:cNvSpPr>
              <a:spLocks noChangeAspect="1"/>
            </p:cNvSpPr>
            <p:nvPr/>
          </p:nvSpPr>
          <p:spPr bwMode="gray">
            <a:xfrm rot="18000000">
              <a:off x="1903244" y="1502074"/>
              <a:ext cx="210317" cy="2116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1275">
              <a:solidFill>
                <a:srgbClr val="92D050"/>
              </a:solidFill>
              <a:round/>
              <a:headEnd/>
              <a:tailEnd type="stealth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142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24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cxnSp>
        <p:nvCxnSpPr>
          <p:cNvPr id="122" name="Straight Connector 6">
            <a:extLst>
              <a:ext uri="{FF2B5EF4-FFF2-40B4-BE49-F238E27FC236}">
                <a16:creationId xmlns="" xmlns:a16="http://schemas.microsoft.com/office/drawing/2014/main" id="{8FE39578-3857-4EF8-A11F-F43B121C4A0D}"/>
              </a:ext>
            </a:extLst>
          </p:cNvPr>
          <p:cNvCxnSpPr>
            <a:cxnSpLocks/>
          </p:cNvCxnSpPr>
          <p:nvPr/>
        </p:nvCxnSpPr>
        <p:spPr>
          <a:xfrm>
            <a:off x="3529686" y="1210354"/>
            <a:ext cx="0" cy="2952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84">
            <a:extLst>
              <a:ext uri="{FF2B5EF4-FFF2-40B4-BE49-F238E27FC236}">
                <a16:creationId xmlns="" xmlns:a16="http://schemas.microsoft.com/office/drawing/2014/main" id="{392F4FFA-BDD3-418C-BC37-30CC02158643}"/>
              </a:ext>
            </a:extLst>
          </p:cNvPr>
          <p:cNvCxnSpPr>
            <a:cxnSpLocks/>
          </p:cNvCxnSpPr>
          <p:nvPr/>
        </p:nvCxnSpPr>
        <p:spPr>
          <a:xfrm>
            <a:off x="8342273" y="1210354"/>
            <a:ext cx="0" cy="32700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90">
            <a:extLst>
              <a:ext uri="{FF2B5EF4-FFF2-40B4-BE49-F238E27FC236}">
                <a16:creationId xmlns="" xmlns:a16="http://schemas.microsoft.com/office/drawing/2014/main" id="{4BEE8D70-5BA9-465C-8348-F7C79C7A605F}"/>
              </a:ext>
            </a:extLst>
          </p:cNvPr>
          <p:cNvCxnSpPr>
            <a:cxnSpLocks/>
          </p:cNvCxnSpPr>
          <p:nvPr/>
        </p:nvCxnSpPr>
        <p:spPr>
          <a:xfrm flipH="1">
            <a:off x="2273715" y="4690500"/>
            <a:ext cx="794653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44"/>
          <p:cNvSpPr>
            <a:spLocks/>
          </p:cNvSpPr>
          <p:nvPr/>
        </p:nvSpPr>
        <p:spPr>
          <a:xfrm>
            <a:off x="5143608" y="3655834"/>
            <a:ext cx="295324" cy="276631"/>
          </a:xfrm>
          <a:prstGeom prst="ellipse">
            <a:avLst/>
          </a:prstGeom>
          <a:solidFill>
            <a:schemeClr val="accent6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224" b="1" dirty="0">
                <a:solidFill>
                  <a:srgbClr val="FFFFFF"/>
                </a:solidFill>
              </a:rPr>
              <a:t>III</a:t>
            </a:r>
          </a:p>
        </p:txBody>
      </p:sp>
      <p:grpSp>
        <p:nvGrpSpPr>
          <p:cNvPr id="127" name="Grupo 126"/>
          <p:cNvGrpSpPr/>
          <p:nvPr/>
        </p:nvGrpSpPr>
        <p:grpSpPr>
          <a:xfrm>
            <a:off x="4520251" y="1580888"/>
            <a:ext cx="1800000" cy="1800000"/>
            <a:chOff x="5067829" y="1686716"/>
            <a:chExt cx="1800000" cy="1800000"/>
          </a:xfrm>
        </p:grpSpPr>
        <p:sp>
          <p:nvSpPr>
            <p:cNvPr id="128" name="Oval 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 rot="24365">
              <a:off x="5067829" y="1686716"/>
              <a:ext cx="1800000" cy="1800000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68392" dir="1308085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46644" tIns="46643" rIns="93283" bIns="46643" anchor="ctr"/>
            <a:lstStyle/>
            <a:p>
              <a:pPr algn="ctr"/>
              <a:endParaRPr lang="es-ES_tradnl" sz="1224" b="1">
                <a:solidFill>
                  <a:srgbClr val="009A46"/>
                </a:solidFill>
                <a:latin typeface="Arial"/>
              </a:endParaRPr>
            </a:p>
            <a:p>
              <a:pPr algn="ctr"/>
              <a:endParaRPr lang="es-ES_tradnl" sz="1224" b="1">
                <a:solidFill>
                  <a:srgbClr val="009A46"/>
                </a:solidFill>
                <a:latin typeface="Arial"/>
              </a:endParaRPr>
            </a:p>
          </p:txBody>
        </p:sp>
        <p:sp>
          <p:nvSpPr>
            <p:cNvPr id="129" name="Oval 42"/>
            <p:cNvSpPr>
              <a:spLocks/>
            </p:cNvSpPr>
            <p:nvPr/>
          </p:nvSpPr>
          <p:spPr>
            <a:xfrm>
              <a:off x="5674708" y="2265389"/>
              <a:ext cx="295324" cy="276631"/>
            </a:xfrm>
            <a:prstGeom prst="ellipse">
              <a:avLst/>
            </a:prstGeom>
            <a:solidFill>
              <a:schemeClr val="accent6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30" name="Rectangle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5485595" y="2546877"/>
              <a:ext cx="730969" cy="3767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Clr>
                  <a:srgbClr val="009A46"/>
                </a:buClr>
              </a:pPr>
              <a:r>
                <a:rPr lang="es-ES_tradnl" sz="1224" b="1" dirty="0">
                  <a:solidFill>
                    <a:srgbClr val="000000"/>
                  </a:solidFill>
                </a:rPr>
                <a:t>Sistema </a:t>
              </a:r>
              <a:br>
                <a:rPr lang="es-ES_tradnl" sz="1224" b="1" dirty="0">
                  <a:solidFill>
                    <a:srgbClr val="000000"/>
                  </a:solidFill>
                </a:rPr>
              </a:br>
              <a:r>
                <a:rPr lang="es-ES_tradnl" sz="1224" b="1" dirty="0">
                  <a:solidFill>
                    <a:srgbClr val="000000"/>
                  </a:solidFill>
                </a:rPr>
                <a:t>Operativo</a:t>
              </a:r>
            </a:p>
          </p:txBody>
        </p:sp>
      </p:grpSp>
      <p:grpSp>
        <p:nvGrpSpPr>
          <p:cNvPr id="131" name="Grupo 130"/>
          <p:cNvGrpSpPr/>
          <p:nvPr/>
        </p:nvGrpSpPr>
        <p:grpSpPr>
          <a:xfrm>
            <a:off x="5683569" y="1580888"/>
            <a:ext cx="1800000" cy="1800000"/>
            <a:chOff x="6422218" y="1686716"/>
            <a:chExt cx="1800000" cy="1800000"/>
          </a:xfrm>
        </p:grpSpPr>
        <p:sp>
          <p:nvSpPr>
            <p:cNvPr id="132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 rot="24365">
              <a:off x="6422218" y="1686716"/>
              <a:ext cx="1800000" cy="1800000"/>
            </a:xfrm>
            <a:prstGeom prst="ellipse">
              <a:avLst/>
            </a:prstGeom>
            <a:solidFill>
              <a:schemeClr val="accent2">
                <a:alpha val="6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68392" dir="1308085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279863" tIns="46643" rIns="93283" bIns="46643" anchor="ctr"/>
            <a:lstStyle/>
            <a:p>
              <a:endParaRPr lang="es-ES_tradnl" sz="1224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3" name="Oval 43"/>
            <p:cNvSpPr>
              <a:spLocks/>
            </p:cNvSpPr>
            <p:nvPr/>
          </p:nvSpPr>
          <p:spPr>
            <a:xfrm>
              <a:off x="7397090" y="2265171"/>
              <a:ext cx="295324" cy="276631"/>
            </a:xfrm>
            <a:prstGeom prst="ellipse">
              <a:avLst/>
            </a:prstGeom>
            <a:solidFill>
              <a:schemeClr val="accent6"/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outerShdw blurRad="101600" sx="64000" sy="64000" rotWithShape="0">
                <a:schemeClr val="tx1"/>
              </a:outerShd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254000" h="31750"/>
              <a:bevelB w="0" h="38100"/>
              <a:extrusionClr>
                <a:schemeClr val="bg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s-ES_tradnl" sz="1224" b="1" dirty="0">
                  <a:solidFill>
                    <a:srgbClr val="FFFFFF"/>
                  </a:solidFill>
                </a:rPr>
                <a:t>II</a:t>
              </a:r>
            </a:p>
          </p:txBody>
        </p:sp>
        <p:sp>
          <p:nvSpPr>
            <p:cNvPr id="134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7067058" y="2590757"/>
              <a:ext cx="955390" cy="3767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Clr>
                  <a:srgbClr val="009A46"/>
                </a:buClr>
              </a:pPr>
              <a:r>
                <a:rPr lang="es-ES_tradnl" sz="1224" b="1" dirty="0">
                  <a:solidFill>
                    <a:srgbClr val="000000"/>
                  </a:solidFill>
                </a:rPr>
                <a:t>Sistemas de </a:t>
              </a:r>
            </a:p>
            <a:p>
              <a:pPr algn="ctr">
                <a:buClr>
                  <a:srgbClr val="009A46"/>
                </a:buClr>
              </a:pPr>
              <a:r>
                <a:rPr lang="es-ES_tradnl" sz="1224" b="1" dirty="0">
                  <a:solidFill>
                    <a:srgbClr val="000000"/>
                  </a:solidFill>
                </a:rPr>
                <a:t>Gestión</a:t>
              </a:r>
            </a:p>
          </p:txBody>
        </p:sp>
      </p:grpSp>
      <p:sp>
        <p:nvSpPr>
          <p:cNvPr id="135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25721" y="3582717"/>
            <a:ext cx="1343316" cy="37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9A46"/>
              </a:buClr>
            </a:pPr>
            <a:r>
              <a:rPr lang="es-ES_tradnl" sz="1224" b="1" dirty="0">
                <a:solidFill>
                  <a:srgbClr val="000000"/>
                </a:solidFill>
              </a:rPr>
              <a:t>Mentalidades y </a:t>
            </a:r>
          </a:p>
          <a:p>
            <a:pPr algn="ctr">
              <a:buClr>
                <a:srgbClr val="009A46"/>
              </a:buClr>
            </a:pPr>
            <a:r>
              <a:rPr lang="es-ES_tradnl" sz="1224" b="1" dirty="0">
                <a:solidFill>
                  <a:srgbClr val="000000"/>
                </a:solidFill>
              </a:rPr>
              <a:t>Comportamientos</a:t>
            </a:r>
          </a:p>
        </p:txBody>
      </p:sp>
      <p:sp>
        <p:nvSpPr>
          <p:cNvPr id="136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gray">
          <a:xfrm rot="10800000">
            <a:off x="5866867" y="4146217"/>
            <a:ext cx="19363" cy="540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 sz="1224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Line 19"/>
          <p:cNvSpPr>
            <a:spLocks noChangeShapeType="1"/>
          </p:cNvSpPr>
          <p:nvPr>
            <p:custDataLst>
              <p:tags r:id="rId8"/>
            </p:custDataLst>
          </p:nvPr>
        </p:nvSpPr>
        <p:spPr bwMode="gray">
          <a:xfrm rot="5400000" flipH="1" flipV="1">
            <a:off x="4179846" y="1459491"/>
            <a:ext cx="2816" cy="130704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 sz="1224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gray">
          <a:xfrm rot="16200000" flipV="1">
            <a:off x="7801633" y="1621539"/>
            <a:ext cx="0" cy="1080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 sz="1224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Rectángulo 138"/>
          <p:cNvSpPr/>
          <p:nvPr/>
        </p:nvSpPr>
        <p:spPr>
          <a:xfrm>
            <a:off x="8435954" y="6303993"/>
            <a:ext cx="1683215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9" lvl="1">
              <a:spcBef>
                <a:spcPts val="0"/>
              </a:spcBef>
            </a:pPr>
            <a:r>
              <a:rPr lang="es-ES_tradnl" sz="1224" b="1" dirty="0" smtClean="0">
                <a:solidFill>
                  <a:srgbClr val="000000"/>
                </a:solidFill>
                <a:latin typeface="Arial"/>
              </a:rPr>
              <a:t>Responsable</a:t>
            </a:r>
            <a:r>
              <a:rPr lang="es-ES_tradnl" sz="1224" b="1" dirty="0">
                <a:solidFill>
                  <a:srgbClr val="000000"/>
                </a:solidFill>
                <a:latin typeface="Arial"/>
              </a:rPr>
              <a:t>: </a:t>
            </a:r>
            <a:r>
              <a:rPr lang="es-ES_tradnl" sz="1224" dirty="0">
                <a:solidFill>
                  <a:srgbClr val="000000"/>
                </a:solidFill>
                <a:latin typeface="Arial"/>
              </a:rPr>
              <a:t>Todos</a:t>
            </a:r>
          </a:p>
        </p:txBody>
      </p:sp>
      <p:sp>
        <p:nvSpPr>
          <p:cNvPr id="140" name="Rectangle 18">
            <a:extLst>
              <a:ext uri="{FF2B5EF4-FFF2-40B4-BE49-F238E27FC236}">
                <a16:creationId xmlns="" xmlns:a16="http://schemas.microsoft.com/office/drawing/2014/main" id="{2B5236EE-4279-4A9C-8E6F-33FF67D51159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81760" y="2323598"/>
            <a:ext cx="2707276" cy="18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Procesos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Estándares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r>
              <a:rPr lang="es-ES_tradnl" sz="1224" dirty="0">
                <a:solidFill>
                  <a:srgbClr val="000000"/>
                </a:solidFill>
              </a:rPr>
              <a:t>Palancas </a:t>
            </a:r>
            <a:r>
              <a:rPr lang="es-ES_tradnl" sz="1224" dirty="0" smtClean="0">
                <a:solidFill>
                  <a:srgbClr val="000000"/>
                </a:solidFill>
              </a:rPr>
              <a:t>técnicas</a:t>
            </a:r>
          </a:p>
          <a:p>
            <a:pPr marL="369289" lvl="1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</a:pPr>
            <a:endParaRPr lang="es-ES_tradnl" sz="1224" dirty="0">
              <a:solidFill>
                <a:srgbClr val="000000"/>
              </a:solidFill>
            </a:endParaRPr>
          </a:p>
          <a:p>
            <a:pPr marL="177206" lvl="1" indent="0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  <a:buFont typeface="Arial" charset="0"/>
              <a:buNone/>
            </a:pPr>
            <a:r>
              <a:rPr lang="es-ES_tradnl" sz="1224" dirty="0">
                <a:solidFill>
                  <a:srgbClr val="000000"/>
                </a:solidFill>
              </a:rPr>
              <a:t> </a:t>
            </a:r>
            <a:r>
              <a:rPr lang="es-ES_tradnl" sz="1224" b="1" dirty="0">
                <a:solidFill>
                  <a:srgbClr val="000000"/>
                </a:solidFill>
              </a:rPr>
              <a:t>Responsable: </a:t>
            </a:r>
            <a:r>
              <a:rPr lang="es-ES_tradnl" sz="1224" dirty="0">
                <a:solidFill>
                  <a:srgbClr val="000000"/>
                </a:solidFill>
              </a:rPr>
              <a:t>Todos</a:t>
            </a:r>
          </a:p>
          <a:p>
            <a:pPr marL="177206" lvl="1" indent="0">
              <a:spcBef>
                <a:spcPts val="816"/>
              </a:spcBef>
              <a:spcAft>
                <a:spcPts val="816"/>
              </a:spcAft>
              <a:buClr>
                <a:srgbClr val="009A46"/>
              </a:buClr>
              <a:buFont typeface="Arial" charset="0"/>
              <a:buNone/>
            </a:pPr>
            <a:endParaRPr lang="es-ES_tradnl" sz="1224" dirty="0">
              <a:solidFill>
                <a:srgbClr val="000000"/>
              </a:solidFill>
            </a:endParaRPr>
          </a:p>
          <a:p>
            <a:pPr marL="1619" lvl="1" indent="0">
              <a:spcBef>
                <a:spcPts val="0"/>
              </a:spcBef>
              <a:buClr>
                <a:srgbClr val="009A46"/>
              </a:buClr>
              <a:buFont typeface="Arial" charset="0"/>
              <a:buNone/>
            </a:pPr>
            <a:endParaRPr lang="es-ES_tradnl" sz="1224" b="1" dirty="0" smtClean="0">
              <a:solidFill>
                <a:srgbClr val="000000"/>
              </a:solidFill>
            </a:endParaRPr>
          </a:p>
          <a:p>
            <a:pPr marL="1619" lvl="1" indent="0">
              <a:spcBef>
                <a:spcPts val="0"/>
              </a:spcBef>
              <a:buClr>
                <a:srgbClr val="009A46"/>
              </a:buClr>
              <a:buFont typeface="Arial" charset="0"/>
              <a:buNone/>
            </a:pPr>
            <a:endParaRPr lang="es-ES_tradnl" sz="1224" b="1" dirty="0" smtClean="0">
              <a:solidFill>
                <a:srgbClr val="000000"/>
              </a:solidFill>
            </a:endParaRPr>
          </a:p>
        </p:txBody>
      </p:sp>
      <p:sp>
        <p:nvSpPr>
          <p:cNvPr id="75" name="Rectángulo 74"/>
          <p:cNvSpPr/>
          <p:nvPr/>
        </p:nvSpPr>
        <p:spPr>
          <a:xfrm>
            <a:off x="0" y="6763405"/>
            <a:ext cx="8892000" cy="1111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CL" sz="1600" smtClean="0">
              <a:solidFill>
                <a:srgbClr val="000000"/>
              </a:solidFill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8892000" y="6763405"/>
            <a:ext cx="3312000" cy="111152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CL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0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253" y="-1141042"/>
          <a:ext cx="2159" cy="2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0" name="Diapositiva de think-cell" r:id="rId6" imgW="353" imgH="353" progId="TCLayout.ActiveDocument.1">
                  <p:embed/>
                </p:oleObj>
              </mc:Choice>
              <mc:Fallback>
                <p:oleObj name="Diapositiva de think-cell" r:id="rId6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53" y="-1141042"/>
                        <a:ext cx="2159" cy="2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1874173" y="1256239"/>
            <a:ext cx="8478152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ES" sz="2800" b="0" dirty="0" smtClean="0"/>
              <a:t>Desarrollo </a:t>
            </a:r>
            <a:r>
              <a:rPr lang="es-ES" sz="2800" b="0" dirty="0"/>
              <a:t>de Personas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8A33F2F2-3F85-4AA2-B027-35CC099BB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1" name="Picture 10" descr="LOGO BEST FINAL.pdf - Adobe Reader">
            <a:extLst>
              <a:ext uri="{FF2B5EF4-FFF2-40B4-BE49-F238E27FC236}">
                <a16:creationId xmlns:a16="http://schemas.microsoft.com/office/drawing/2014/main" xmlns="" id="{E0B19197-4074-4381-A3FC-4FE901427AA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0472" y="2397982"/>
            <a:ext cx="2364281" cy="105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4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7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4337959"/>
              </p:ext>
            </p:extLst>
          </p:nvPr>
        </p:nvGraphicFramePr>
        <p:xfrm>
          <a:off x="1524270" y="1"/>
          <a:ext cx="16197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1" name="Diapositiva de think-cell" r:id="rId18" imgW="360" imgH="360" progId="TCLayout.ActiveDocument.1">
                  <p:embed/>
                </p:oleObj>
              </mc:Choice>
              <mc:Fallback>
                <p:oleObj name="Diapositiva de think-cell" r:id="rId18" imgW="360" imgH="360" progId="TCLayout.ActiveDocument.1">
                  <p:embed/>
                  <p:pic>
                    <p:nvPicPr>
                      <p:cNvPr id="7170" name="Object 17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70" y="1"/>
                        <a:ext cx="16197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Rectangle 56"/>
          <p:cNvSpPr>
            <a:spLocks noChangeArrowheads="1"/>
          </p:cNvSpPr>
          <p:nvPr/>
        </p:nvSpPr>
        <p:spPr bwMode="gray">
          <a:xfrm>
            <a:off x="2512297" y="1444892"/>
            <a:ext cx="2782723" cy="71351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73462" tIns="73462" rIns="73462" bIns="73462" anchor="ctr">
            <a:spAutoFit/>
          </a:bodyPr>
          <a:lstStyle>
            <a:lvl1pPr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Clr>
                <a:schemeClr val="tx2"/>
              </a:buClr>
              <a:defRPr/>
            </a:pPr>
            <a:r>
              <a:rPr lang="es-ES" sz="1224" dirty="0">
                <a:solidFill>
                  <a:schemeClr val="accent4"/>
                </a:solidFill>
              </a:rPr>
              <a:t>Conectar con la estrategia de la compañía para evitar la</a:t>
            </a:r>
            <a:r>
              <a:rPr lang="es-ES" sz="1224" b="0" dirty="0"/>
              <a:t> falta de foco y esfuerzos que no generan valor.</a:t>
            </a:r>
          </a:p>
        </p:txBody>
      </p:sp>
      <p:sp>
        <p:nvSpPr>
          <p:cNvPr id="149" name="Line 59"/>
          <p:cNvSpPr>
            <a:spLocks noChangeShapeType="1"/>
          </p:cNvSpPr>
          <p:nvPr/>
        </p:nvSpPr>
        <p:spPr bwMode="gray">
          <a:xfrm rot="5400000" flipH="1" flipV="1">
            <a:off x="4435883" y="5038353"/>
            <a:ext cx="433600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 type="oval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s-ES" sz="1665" dirty="0"/>
          </a:p>
        </p:txBody>
      </p:sp>
      <p:sp>
        <p:nvSpPr>
          <p:cNvPr id="150" name="Rectangle 58"/>
          <p:cNvSpPr>
            <a:spLocks noChangeArrowheads="1"/>
          </p:cNvSpPr>
          <p:nvPr/>
        </p:nvSpPr>
        <p:spPr bwMode="gray">
          <a:xfrm>
            <a:off x="2402219" y="5255153"/>
            <a:ext cx="3329636" cy="9018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73462" tIns="73462" rIns="73462" bIns="73462" anchor="ctr">
            <a:spAutoFit/>
          </a:bodyPr>
          <a:lstStyle>
            <a:lvl1pPr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Clr>
                <a:schemeClr val="tx2"/>
              </a:buClr>
              <a:defRPr/>
            </a:pPr>
            <a:r>
              <a:rPr lang="es-ES" sz="1224" dirty="0">
                <a:solidFill>
                  <a:schemeClr val="accent4"/>
                </a:solidFill>
              </a:rPr>
              <a:t>Generar las condiciones para que los colaboradores puedan contribuir y generar ideas</a:t>
            </a:r>
            <a:r>
              <a:rPr lang="es-ES" sz="1224" b="0" dirty="0"/>
              <a:t>, evitando la “falta de motivación y desperdicio de talento e intelectual”.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832100" y="705549"/>
            <a:ext cx="9055371" cy="30777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El Sistema de Gestión está compuesto de cuatro subsistemas</a:t>
            </a:r>
          </a:p>
        </p:txBody>
      </p:sp>
      <p:sp>
        <p:nvSpPr>
          <p:cNvPr id="141" name="Line 61"/>
          <p:cNvSpPr>
            <a:spLocks noChangeShapeType="1"/>
          </p:cNvSpPr>
          <p:nvPr/>
        </p:nvSpPr>
        <p:spPr bwMode="gray">
          <a:xfrm rot="10800000" flipH="1" flipV="1">
            <a:off x="5295020" y="1783592"/>
            <a:ext cx="906573" cy="1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 type="oval" w="med" len="med"/>
          </a:ln>
          <a:effectLst>
            <a:glow rad="25400">
              <a:schemeClr val="bg1"/>
            </a:glow>
          </a:effectLst>
          <a:extLst/>
        </p:spPr>
        <p:txBody>
          <a:bodyPr/>
          <a:lstStyle/>
          <a:p>
            <a:pPr>
              <a:defRPr/>
            </a:pPr>
            <a:endParaRPr lang="es-ES" sz="1665" dirty="0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gray">
          <a:xfrm rot="16200000" flipH="1" flipV="1">
            <a:off x="8974704" y="2845148"/>
            <a:ext cx="689382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 type="oval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s-ES" sz="1665" dirty="0"/>
          </a:p>
        </p:txBody>
      </p:sp>
      <p:sp>
        <p:nvSpPr>
          <p:cNvPr id="146" name="Line 60"/>
          <p:cNvSpPr>
            <a:spLocks noChangeShapeType="1"/>
          </p:cNvSpPr>
          <p:nvPr/>
        </p:nvSpPr>
        <p:spPr bwMode="gray">
          <a:xfrm flipH="1">
            <a:off x="7501124" y="6022705"/>
            <a:ext cx="511316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 type="oval" w="med" len="med"/>
          </a:ln>
          <a:effectLst>
            <a:glow rad="25400">
              <a:schemeClr val="bg1"/>
            </a:glow>
          </a:effectLst>
          <a:extLst/>
        </p:spPr>
        <p:txBody>
          <a:bodyPr/>
          <a:lstStyle/>
          <a:p>
            <a:endParaRPr lang="es-ES" sz="1665" dirty="0"/>
          </a:p>
        </p:txBody>
      </p:sp>
      <p:sp>
        <p:nvSpPr>
          <p:cNvPr id="36" name="Rectangle 147">
            <a:extLst>
              <a:ext uri="{FF2B5EF4-FFF2-40B4-BE49-F238E27FC236}">
                <a16:creationId xmlns:a16="http://schemas.microsoft.com/office/drawing/2014/main" xmlns="" id="{20C32F31-E5B0-445F-A8F7-F2988A0F64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67763" y="3251418"/>
            <a:ext cx="873713" cy="407048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Barómetro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DFB39A3D-F2DF-4F2B-A133-0CCBE051644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051879" y="2765608"/>
            <a:ext cx="3505481" cy="2369671"/>
          </a:xfrm>
          <a:prstGeom prst="ellipse">
            <a:avLst/>
          </a:prstGeom>
          <a:solidFill>
            <a:srgbClr val="CBD7DD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81000" h="381000"/>
            <a:contourClr>
              <a:srgbClr val="006983"/>
            </a:contourClr>
          </a:sp3d>
        </p:spPr>
        <p:txBody>
          <a:bodyPr rtlCol="0" anchor="ctr">
            <a:noAutofit/>
          </a:bodyPr>
          <a:lstStyle/>
          <a:p>
            <a:pPr algn="ctr" defTabSz="932962"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1000" kern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56" name="68 Grupo">
            <a:extLst>
              <a:ext uri="{FF2B5EF4-FFF2-40B4-BE49-F238E27FC236}">
                <a16:creationId xmlns:a16="http://schemas.microsoft.com/office/drawing/2014/main" xmlns="" id="{276FD484-9313-443D-881D-C9BB2EC2E082}"/>
              </a:ext>
            </a:extLst>
          </p:cNvPr>
          <p:cNvGrpSpPr/>
          <p:nvPr/>
        </p:nvGrpSpPr>
        <p:grpSpPr>
          <a:xfrm>
            <a:off x="6020969" y="1730965"/>
            <a:ext cx="1567301" cy="1521210"/>
            <a:chOff x="3777216" y="1721807"/>
            <a:chExt cx="1614457" cy="1614459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883AFCFD-7FE5-4A22-B0D6-269E2BCCBAC6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>
            <a:xfrm>
              <a:off x="3777216" y="1721807"/>
              <a:ext cx="1614457" cy="1614459"/>
            </a:xfrm>
            <a:prstGeom prst="ellipse">
              <a:avLst/>
            </a:prstGeom>
            <a:solidFill>
              <a:srgbClr val="0066CC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4" name="Text Box 190">
              <a:extLst>
                <a:ext uri="{FF2B5EF4-FFF2-40B4-BE49-F238E27FC236}">
                  <a16:creationId xmlns:a16="http://schemas.microsoft.com/office/drawing/2014/main" xmlns="" id="{CC6EEE1F-892D-44FA-B833-F5A3E3BD01AF}"/>
                </a:ext>
              </a:extLst>
            </p:cNvPr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3856336" y="2450627"/>
              <a:ext cx="1449081" cy="163321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Objetivo Común</a:t>
              </a:r>
            </a:p>
          </p:txBody>
        </p:sp>
        <p:sp>
          <p:nvSpPr>
            <p:cNvPr id="95" name="Arc 189">
              <a:extLst>
                <a:ext uri="{FF2B5EF4-FFF2-40B4-BE49-F238E27FC236}">
                  <a16:creationId xmlns:a16="http://schemas.microsoft.com/office/drawing/2014/main" xmlns="" id="{832F06EA-9B3A-4FB9-BB24-286D8D55A016}"/>
                </a:ext>
              </a:extLst>
            </p:cNvPr>
            <p:cNvSpPr>
              <a:spLocks/>
            </p:cNvSpPr>
            <p:nvPr>
              <p:custDataLst>
                <p:tags r:id="rId15"/>
              </p:custDataLst>
            </p:nvPr>
          </p:nvSpPr>
          <p:spPr bwMode="gray">
            <a:xfrm rot="13467559">
              <a:off x="3816479" y="1766646"/>
              <a:ext cx="1532239" cy="15312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0066CC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2" name="99 Grupo">
            <a:extLst>
              <a:ext uri="{FF2B5EF4-FFF2-40B4-BE49-F238E27FC236}">
                <a16:creationId xmlns:a16="http://schemas.microsoft.com/office/drawing/2014/main" xmlns="" id="{5BFD41DD-8BD7-4361-80E8-DC14CF303186}"/>
              </a:ext>
            </a:extLst>
          </p:cNvPr>
          <p:cNvGrpSpPr/>
          <p:nvPr/>
        </p:nvGrpSpPr>
        <p:grpSpPr>
          <a:xfrm>
            <a:off x="8126195" y="3189839"/>
            <a:ext cx="1567301" cy="1521210"/>
            <a:chOff x="5474036" y="2781115"/>
            <a:chExt cx="1614457" cy="161445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280FB82D-25E1-43A4-B948-3BAFDC3FAB6E}"/>
                </a:ext>
              </a:extLst>
            </p:cNvPr>
            <p:cNvSpPr>
              <a:spLocks/>
            </p:cNvSpPr>
            <p:nvPr>
              <p:custDataLst>
                <p:tags r:id="rId10"/>
              </p:custDataLst>
            </p:nvPr>
          </p:nvSpPr>
          <p:spPr>
            <a:xfrm>
              <a:off x="5474036" y="2781115"/>
              <a:ext cx="1614457" cy="1614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1" name="Arc 187">
              <a:extLst>
                <a:ext uri="{FF2B5EF4-FFF2-40B4-BE49-F238E27FC236}">
                  <a16:creationId xmlns:a16="http://schemas.microsoft.com/office/drawing/2014/main" xmlns="" id="{77B2E816-225E-4065-898A-B0B64031D853}"/>
                </a:ext>
              </a:extLst>
            </p:cNvPr>
            <p:cNvSpPr>
              <a:spLocks/>
            </p:cNvSpPr>
            <p:nvPr>
              <p:custDataLst>
                <p:tags r:id="rId11"/>
              </p:custDataLst>
            </p:nvPr>
          </p:nvSpPr>
          <p:spPr bwMode="gray">
            <a:xfrm rot="19111123">
              <a:off x="5521247" y="2825461"/>
              <a:ext cx="1532241" cy="1531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92D050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2" name="Text Box 191">
              <a:extLst>
                <a:ext uri="{FF2B5EF4-FFF2-40B4-BE49-F238E27FC236}">
                  <a16:creationId xmlns:a16="http://schemas.microsoft.com/office/drawing/2014/main" xmlns="" id="{62196B49-B4B3-46F4-BF88-A4A25EFBEE49}"/>
                </a:ext>
              </a:extLst>
            </p:cNvPr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5664955" y="3506684"/>
              <a:ext cx="1244824" cy="163321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Mejora continua</a:t>
              </a:r>
            </a:p>
          </p:txBody>
        </p:sp>
      </p:grpSp>
      <p:grpSp>
        <p:nvGrpSpPr>
          <p:cNvPr id="78" name="107 Grupo">
            <a:extLst>
              <a:ext uri="{FF2B5EF4-FFF2-40B4-BE49-F238E27FC236}">
                <a16:creationId xmlns:a16="http://schemas.microsoft.com/office/drawing/2014/main" xmlns="" id="{E6C7DDA0-1F3D-4D9D-AC36-A66F9A83BA28}"/>
              </a:ext>
            </a:extLst>
          </p:cNvPr>
          <p:cNvGrpSpPr/>
          <p:nvPr/>
        </p:nvGrpSpPr>
        <p:grpSpPr>
          <a:xfrm>
            <a:off x="6020970" y="4611281"/>
            <a:ext cx="1567301" cy="1521210"/>
            <a:chOff x="3773649" y="4029386"/>
            <a:chExt cx="1614457" cy="1614459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xmlns="" id="{D3179043-66DF-4D41-8549-E558FE2DADE7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>
            <a:xfrm>
              <a:off x="3773649" y="4029386"/>
              <a:ext cx="1614457" cy="161445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8" name="Text Box 192">
              <a:extLst>
                <a:ext uri="{FF2B5EF4-FFF2-40B4-BE49-F238E27FC236}">
                  <a16:creationId xmlns:a16="http://schemas.microsoft.com/office/drawing/2014/main" xmlns="" id="{CBD74188-5EBF-4468-9070-B09AA702D4A9}"/>
                </a:ext>
              </a:extLst>
            </p:cNvPr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3917960" y="4751996"/>
              <a:ext cx="1329280" cy="169238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Procesos eficientes</a:t>
              </a:r>
            </a:p>
          </p:txBody>
        </p:sp>
        <p:sp>
          <p:nvSpPr>
            <p:cNvPr id="89" name="Arc 188">
              <a:extLst>
                <a:ext uri="{FF2B5EF4-FFF2-40B4-BE49-F238E27FC236}">
                  <a16:creationId xmlns:a16="http://schemas.microsoft.com/office/drawing/2014/main" xmlns="" id="{F9CE739F-CC88-4038-8F9A-3F57AD62B509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gray">
            <a:xfrm rot="2812423">
              <a:off x="3816479" y="4071081"/>
              <a:ext cx="1532239" cy="15312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FF0000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82" name="108 Grupo">
            <a:extLst>
              <a:ext uri="{FF2B5EF4-FFF2-40B4-BE49-F238E27FC236}">
                <a16:creationId xmlns:a16="http://schemas.microsoft.com/office/drawing/2014/main" xmlns="" id="{6158DBAF-1274-454B-9215-D3096FF809C8}"/>
              </a:ext>
            </a:extLst>
          </p:cNvPr>
          <p:cNvGrpSpPr/>
          <p:nvPr/>
        </p:nvGrpSpPr>
        <p:grpSpPr>
          <a:xfrm>
            <a:off x="3947038" y="3189839"/>
            <a:ext cx="1567301" cy="1521210"/>
            <a:chOff x="2058141" y="2787419"/>
            <a:chExt cx="1614457" cy="1614459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xmlns="" id="{BDBAD70B-04AB-4287-85AD-E6228150B7A6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>
            <a:xfrm>
              <a:off x="2058141" y="2787419"/>
              <a:ext cx="1614457" cy="1614459"/>
            </a:xfrm>
            <a:prstGeom prst="ellipse">
              <a:avLst/>
            </a:prstGeom>
            <a:solidFill>
              <a:srgbClr val="F29D2E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5" name="Arc 189">
              <a:extLst>
                <a:ext uri="{FF2B5EF4-FFF2-40B4-BE49-F238E27FC236}">
                  <a16:creationId xmlns:a16="http://schemas.microsoft.com/office/drawing/2014/main" xmlns="" id="{448A3420-5670-486C-9699-81976C49046F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gray">
            <a:xfrm rot="8623750">
              <a:off x="2103330" y="2825461"/>
              <a:ext cx="1532241" cy="1531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F29D2E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6" name="Text Box 190">
              <a:extLst>
                <a:ext uri="{FF2B5EF4-FFF2-40B4-BE49-F238E27FC236}">
                  <a16:creationId xmlns:a16="http://schemas.microsoft.com/office/drawing/2014/main" xmlns="" id="{8416C16B-24BF-4315-8DE0-BB7CE8D392AE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2203087" y="3431325"/>
              <a:ext cx="1344303" cy="326643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Desarrollo de personas</a:t>
              </a:r>
            </a:p>
          </p:txBody>
        </p:sp>
      </p:grpSp>
      <p:sp>
        <p:nvSpPr>
          <p:cNvPr id="139" name="Rectangle 55"/>
          <p:cNvSpPr>
            <a:spLocks noChangeArrowheads="1"/>
          </p:cNvSpPr>
          <p:nvPr/>
        </p:nvSpPr>
        <p:spPr bwMode="gray">
          <a:xfrm>
            <a:off x="8012440" y="1624882"/>
            <a:ext cx="3109910" cy="91720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lIns="73462" tIns="73462" rIns="73462" bIns="73462" anchor="ctr">
            <a:spAutoFit/>
          </a:bodyPr>
          <a:lstStyle>
            <a:lvl1pPr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Clr>
                <a:schemeClr val="tx2"/>
              </a:buClr>
              <a:defRPr/>
            </a:pPr>
            <a:r>
              <a:rPr lang="es-ES" sz="1224" dirty="0">
                <a:solidFill>
                  <a:schemeClr val="accent4"/>
                </a:solidFill>
              </a:rPr>
              <a:t>Mejorar continuamente la forma en que trabajamos </a:t>
            </a:r>
            <a:r>
              <a:rPr lang="es-ES" sz="1224" b="0" dirty="0"/>
              <a:t>para mejorar el desempeño como consecuencia de la simplicidad e innovación y no de la sobre-carga.</a:t>
            </a:r>
          </a:p>
        </p:txBody>
      </p:sp>
      <p:sp>
        <p:nvSpPr>
          <p:cNvPr id="147" name="Rectangle 57"/>
          <p:cNvSpPr>
            <a:spLocks noChangeArrowheads="1"/>
          </p:cNvSpPr>
          <p:nvPr/>
        </p:nvSpPr>
        <p:spPr bwMode="gray">
          <a:xfrm>
            <a:off x="8012440" y="5443537"/>
            <a:ext cx="3109910" cy="71351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73462" tIns="73462" rIns="73462" bIns="73462" anchor="ctr">
            <a:spAutoFit/>
          </a:bodyPr>
          <a:lstStyle>
            <a:lvl1pPr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Clr>
                <a:schemeClr val="tx2"/>
              </a:buClr>
              <a:defRPr/>
            </a:pPr>
            <a:r>
              <a:rPr lang="es-ES" sz="1224" dirty="0">
                <a:solidFill>
                  <a:schemeClr val="accent4"/>
                </a:solidFill>
              </a:rPr>
              <a:t>Entender continuamente lo que nuestros clientes quieren y entregarlo de la mejor manera posible.</a:t>
            </a:r>
            <a:endParaRPr lang="es-ES" sz="1224" dirty="0"/>
          </a:p>
        </p:txBody>
      </p:sp>
    </p:spTree>
    <p:extLst>
      <p:ext uri="{BB962C8B-B14F-4D97-AF65-F5344CB8AC3E}">
        <p14:creationId xmlns:p14="http://schemas.microsoft.com/office/powerpoint/2010/main" val="251919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9" grpId="0" animBg="1"/>
      <p:bldP spid="150" grpId="0" animBg="1"/>
      <p:bldP spid="141" grpId="0" animBg="1"/>
      <p:bldP spid="137" grpId="0" animBg="1"/>
      <p:bldP spid="146" grpId="0" animBg="1"/>
      <p:bldP spid="139" grpId="0" animBg="1"/>
      <p:bldP spid="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466" name="Rectangle 2" hidden="1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56985803"/>
              </p:ext>
            </p:extLst>
          </p:nvPr>
        </p:nvGraphicFramePr>
        <p:xfrm>
          <a:off x="1524270" y="1"/>
          <a:ext cx="16197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6" name="Diapositiva de think-cell" r:id="rId19" imgW="0" imgH="0" progId="TCLayout.ActiveDocument.1">
                  <p:embed/>
                </p:oleObj>
              </mc:Choice>
              <mc:Fallback>
                <p:oleObj name="Diapositiva de think-cell" r:id="rId19" imgW="0" imgH="0" progId="TCLayout.ActiveDocument.1">
                  <p:embed/>
                  <p:pic>
                    <p:nvPicPr>
                      <p:cNvPr id="574466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70" y="1"/>
                        <a:ext cx="16197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6" name="Elbow Connector 75"/>
          <p:cNvCxnSpPr>
            <a:cxnSpLocks/>
            <a:stCxn id="166" idx="1"/>
            <a:endCxn id="173" idx="1"/>
          </p:cNvCxnSpPr>
          <p:nvPr/>
        </p:nvCxnSpPr>
        <p:spPr>
          <a:xfrm rot="10800000" flipH="1">
            <a:off x="4206460" y="3010232"/>
            <a:ext cx="87371" cy="1890296"/>
          </a:xfrm>
          <a:prstGeom prst="bentConnector3">
            <a:avLst>
              <a:gd name="adj1" fmla="val -479778"/>
            </a:avLst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s-CL" dirty="0"/>
              <a:t>…y que funcionan interconectados, reforzándose mutuamente, como en cualquier otro sistema complejo</a:t>
            </a:r>
          </a:p>
        </p:txBody>
      </p:sp>
      <p:sp>
        <p:nvSpPr>
          <p:cNvPr id="57" name="Rectangle 182"/>
          <p:cNvSpPr>
            <a:spLocks noChangeArrowheads="1"/>
          </p:cNvSpPr>
          <p:nvPr/>
        </p:nvSpPr>
        <p:spPr bwMode="gray">
          <a:xfrm>
            <a:off x="7577734" y="2288045"/>
            <a:ext cx="873713" cy="407048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Diálogos de desempeño</a:t>
            </a:r>
          </a:p>
        </p:txBody>
      </p:sp>
      <p:sp>
        <p:nvSpPr>
          <p:cNvPr id="188" name="Rectangle 147"/>
          <p:cNvSpPr>
            <a:spLocks noChangeArrowheads="1"/>
          </p:cNvSpPr>
          <p:nvPr/>
        </p:nvSpPr>
        <p:spPr bwMode="gray">
          <a:xfrm>
            <a:off x="6367763" y="1323917"/>
            <a:ext cx="873713" cy="407048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Indicadores y metas</a:t>
            </a:r>
          </a:p>
        </p:txBody>
      </p:sp>
      <p:sp>
        <p:nvSpPr>
          <p:cNvPr id="197" name="Rectangle 147"/>
          <p:cNvSpPr>
            <a:spLocks noChangeArrowheads="1"/>
          </p:cNvSpPr>
          <p:nvPr/>
        </p:nvSpPr>
        <p:spPr bwMode="gray">
          <a:xfrm>
            <a:off x="6367763" y="3251418"/>
            <a:ext cx="873713" cy="407048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algn="ctr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Barómetro</a:t>
            </a:r>
          </a:p>
        </p:txBody>
      </p:sp>
      <p:sp>
        <p:nvSpPr>
          <p:cNvPr id="149" name="Rectangle 147"/>
          <p:cNvSpPr>
            <a:spLocks noChangeArrowheads="1"/>
          </p:cNvSpPr>
          <p:nvPr/>
        </p:nvSpPr>
        <p:spPr bwMode="gray">
          <a:xfrm>
            <a:off x="5169484" y="2288045"/>
            <a:ext cx="873713" cy="407048"/>
          </a:xfrm>
          <a:prstGeom prst="rect">
            <a:avLst/>
          </a:prstGeom>
          <a:solidFill>
            <a:srgbClr val="0070C0">
              <a:alpha val="50000"/>
            </a:srgbClr>
          </a:solidFill>
          <a:ln w="28575">
            <a:solidFill>
              <a:srgbClr val="0070C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solidFill>
                  <a:schemeClr val="tx1"/>
                </a:solidFill>
              </a:rPr>
              <a:t>Aspiración</a:t>
            </a:r>
          </a:p>
        </p:txBody>
      </p:sp>
      <p:sp>
        <p:nvSpPr>
          <p:cNvPr id="83" name="Oval 82"/>
          <p:cNvSpPr/>
          <p:nvPr>
            <p:custDataLst>
              <p:tags r:id="rId4"/>
            </p:custDataLst>
          </p:nvPr>
        </p:nvSpPr>
        <p:spPr>
          <a:xfrm>
            <a:off x="5051879" y="2765608"/>
            <a:ext cx="3505481" cy="2369671"/>
          </a:xfrm>
          <a:prstGeom prst="ellipse">
            <a:avLst/>
          </a:prstGeom>
          <a:solidFill>
            <a:srgbClr val="CBD7DD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81000" h="381000"/>
            <a:contourClr>
              <a:srgbClr val="006983"/>
            </a:contourClr>
          </a:sp3d>
        </p:spPr>
        <p:txBody>
          <a:bodyPr rtlCol="0" anchor="ctr">
            <a:noAutofit/>
          </a:bodyPr>
          <a:lstStyle/>
          <a:p>
            <a:pPr algn="ctr" defTabSz="932962"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1000" kern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9" name="68 Grupo"/>
          <p:cNvGrpSpPr/>
          <p:nvPr/>
        </p:nvGrpSpPr>
        <p:grpSpPr>
          <a:xfrm>
            <a:off x="6020970" y="1730965"/>
            <a:ext cx="1567301" cy="1521210"/>
            <a:chOff x="3777217" y="1721807"/>
            <a:chExt cx="1614457" cy="1614459"/>
          </a:xfrm>
        </p:grpSpPr>
        <p:sp>
          <p:nvSpPr>
            <p:cNvPr id="84" name="Oval 83"/>
            <p:cNvSpPr>
              <a:spLocks/>
            </p:cNvSpPr>
            <p:nvPr>
              <p:custDataLst>
                <p:tags r:id="rId14"/>
              </p:custDataLst>
            </p:nvPr>
          </p:nvSpPr>
          <p:spPr>
            <a:xfrm>
              <a:off x="3777217" y="1721807"/>
              <a:ext cx="1614457" cy="1614459"/>
            </a:xfrm>
            <a:prstGeom prst="ellipse">
              <a:avLst/>
            </a:prstGeom>
            <a:solidFill>
              <a:srgbClr val="0066CC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6" name="Text Box 190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3856336" y="2450627"/>
              <a:ext cx="1449081" cy="163321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Objetivo Común</a:t>
              </a:r>
            </a:p>
          </p:txBody>
        </p:sp>
        <p:sp>
          <p:nvSpPr>
            <p:cNvPr id="88" name="Arc 189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 rot="13467559">
              <a:off x="3816479" y="1766646"/>
              <a:ext cx="1532239" cy="15312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0066CC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53" name="Elbow Connector 52"/>
          <p:cNvCxnSpPr>
            <a:stCxn id="191" idx="3"/>
            <a:endCxn id="156" idx="3"/>
          </p:cNvCxnSpPr>
          <p:nvPr/>
        </p:nvCxnSpPr>
        <p:spPr>
          <a:xfrm>
            <a:off x="9346701" y="3010231"/>
            <a:ext cx="12329" cy="1871604"/>
          </a:xfrm>
          <a:prstGeom prst="bentConnector3">
            <a:avLst>
              <a:gd name="adj1" fmla="val 3800000"/>
            </a:avLst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10026822" y="3232703"/>
            <a:ext cx="1123778" cy="135682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wrap="square" lIns="36731" tIns="36731" rIns="36731" bIns="36731" rtlCol="0" anchor="ctr" anchorCtr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sz="100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s-CL" dirty="0"/>
              <a:t>Los planes de acción (</a:t>
            </a:r>
            <a:r>
              <a:rPr lang="es-CL" dirty="0" err="1"/>
              <a:t>PIT</a:t>
            </a:r>
            <a:r>
              <a:rPr lang="es-CL" dirty="0"/>
              <a:t>) definidos en la resolución de problemas se siguen en cuanto a su avance y efectividad</a:t>
            </a:r>
          </a:p>
        </p:txBody>
      </p:sp>
      <p:cxnSp>
        <p:nvCxnSpPr>
          <p:cNvPr id="56" name="Elbow Connector 55"/>
          <p:cNvCxnSpPr>
            <a:stCxn id="156" idx="2"/>
            <a:endCxn id="194" idx="2"/>
          </p:cNvCxnSpPr>
          <p:nvPr/>
        </p:nvCxnSpPr>
        <p:spPr>
          <a:xfrm rot="5400000">
            <a:off x="7006018" y="3678322"/>
            <a:ext cx="496791" cy="3310865"/>
          </a:xfrm>
          <a:prstGeom prst="bentConnector3">
            <a:avLst>
              <a:gd name="adj1" fmla="val 297518"/>
            </a:avLst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>
            <a:cxnSpLocks/>
            <a:stCxn id="55" idx="1"/>
          </p:cNvCxnSpPr>
          <p:nvPr/>
        </p:nvCxnSpPr>
        <p:spPr>
          <a:xfrm flipH="1" flipV="1">
            <a:off x="9864266" y="3908147"/>
            <a:ext cx="162556" cy="2970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99 Grupo"/>
          <p:cNvGrpSpPr/>
          <p:nvPr/>
        </p:nvGrpSpPr>
        <p:grpSpPr>
          <a:xfrm>
            <a:off x="8126195" y="3189839"/>
            <a:ext cx="1567301" cy="1521210"/>
            <a:chOff x="5474036" y="2781115"/>
            <a:chExt cx="1614457" cy="1614459"/>
          </a:xfrm>
        </p:grpSpPr>
        <p:sp>
          <p:nvSpPr>
            <p:cNvPr id="94" name="Oval 93"/>
            <p:cNvSpPr>
              <a:spLocks/>
            </p:cNvSpPr>
            <p:nvPr>
              <p:custDataLst>
                <p:tags r:id="rId11"/>
              </p:custDataLst>
            </p:nvPr>
          </p:nvSpPr>
          <p:spPr>
            <a:xfrm>
              <a:off x="5474036" y="2781115"/>
              <a:ext cx="1614457" cy="1614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5" name="Arc 187"/>
            <p:cNvSpPr>
              <a:spLocks/>
            </p:cNvSpPr>
            <p:nvPr>
              <p:custDataLst>
                <p:tags r:id="rId12"/>
              </p:custDataLst>
            </p:nvPr>
          </p:nvSpPr>
          <p:spPr bwMode="gray">
            <a:xfrm rot="19111123">
              <a:off x="5521247" y="2825461"/>
              <a:ext cx="1532241" cy="1531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92D050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6" name="Text Box 19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5664955" y="3506684"/>
              <a:ext cx="1244824" cy="163321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Mejora continua</a:t>
              </a:r>
            </a:p>
          </p:txBody>
        </p:sp>
      </p:grpSp>
      <p:cxnSp>
        <p:nvCxnSpPr>
          <p:cNvPr id="52" name="Elbow Connector 51"/>
          <p:cNvCxnSpPr>
            <a:stCxn id="194" idx="1"/>
            <a:endCxn id="166" idx="2"/>
          </p:cNvCxnSpPr>
          <p:nvPr/>
        </p:nvCxnSpPr>
        <p:spPr>
          <a:xfrm rot="10800000">
            <a:off x="4730688" y="5085358"/>
            <a:ext cx="431436" cy="293267"/>
          </a:xfrm>
          <a:prstGeom prst="bentConnector2">
            <a:avLst/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8326531" y="1323917"/>
            <a:ext cx="2547970" cy="7758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wrap="square" lIns="36731" tIns="36731" rIns="36731" bIns="36731" rtlCol="0" anchor="ctr" anchorCtr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sz="100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s-CL" dirty="0"/>
              <a:t>Las desviaciones en indicadores, versus las metas definidas, se identifican en los diálogos de desempeño y se atacan mediante la resolución de problemas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24395" y="1413762"/>
            <a:ext cx="1223198" cy="814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wrap="square" lIns="36731" tIns="36731" rIns="36731" bIns="36731" rtlCol="0" anchor="ctr" anchorCtr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sz="100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s-CL" dirty="0"/>
              <a:t>La aspiración se materializa en indicadores y metas de desempeño para cada nivel.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09800" y="3199776"/>
            <a:ext cx="1386498" cy="14925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wrap="square" lIns="36731" tIns="36731" rIns="36731" bIns="36731" rtlCol="0" anchor="ctr" anchorCtr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sz="110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s-CL" sz="1000" dirty="0"/>
              <a:t>Las confirmaciones de procesos permiten validar la adherencia a los estándares e identificar oportunidades de desarrollo en las personas, a través de coaching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37943" y="5756947"/>
            <a:ext cx="1607631" cy="780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vert="horz" wrap="square" lIns="36731" tIns="36731" rIns="36731" bIns="36731" rtlCol="0" anchor="ctr" anchorCtr="0"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sz="110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s-CL" sz="1000" dirty="0"/>
              <a:t>Los planes de acción (</a:t>
            </a:r>
            <a:r>
              <a:rPr lang="es-CL" sz="1000" dirty="0" err="1"/>
              <a:t>PIT</a:t>
            </a:r>
            <a:r>
              <a:rPr lang="es-CL" sz="1000" dirty="0"/>
              <a:t>) típicamente consideran la creación o actualización de estándares operativos para minimizar las desviaciones</a:t>
            </a:r>
          </a:p>
        </p:txBody>
      </p:sp>
      <p:cxnSp>
        <p:nvCxnSpPr>
          <p:cNvPr id="72" name="Straight Connector 71"/>
          <p:cNvCxnSpPr>
            <a:stCxn id="47" idx="3"/>
          </p:cNvCxnSpPr>
          <p:nvPr/>
        </p:nvCxnSpPr>
        <p:spPr>
          <a:xfrm>
            <a:off x="4947593" y="1820809"/>
            <a:ext cx="610801" cy="0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39"/>
          <p:cNvCxnSpPr>
            <a:stCxn id="57" idx="3"/>
            <a:endCxn id="191" idx="0"/>
          </p:cNvCxnSpPr>
          <p:nvPr/>
        </p:nvCxnSpPr>
        <p:spPr>
          <a:xfrm>
            <a:off x="8451447" y="2491569"/>
            <a:ext cx="458398" cy="315137"/>
          </a:xfrm>
          <a:prstGeom prst="bentConnector2">
            <a:avLst/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64"/>
          <p:cNvCxnSpPr>
            <a:cxnSpLocks/>
            <a:stCxn id="80" idx="3"/>
          </p:cNvCxnSpPr>
          <p:nvPr/>
        </p:nvCxnSpPr>
        <p:spPr>
          <a:xfrm>
            <a:off x="3596298" y="3946031"/>
            <a:ext cx="145461" cy="0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8915770" y="2099815"/>
            <a:ext cx="1" cy="391755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88" idx="3"/>
            <a:endCxn id="57" idx="0"/>
          </p:cNvCxnSpPr>
          <p:nvPr/>
        </p:nvCxnSpPr>
        <p:spPr>
          <a:xfrm>
            <a:off x="7241476" y="1527442"/>
            <a:ext cx="773115" cy="760604"/>
          </a:xfrm>
          <a:prstGeom prst="bentConnector2">
            <a:avLst/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" name="Rectangle 78"/>
          <p:cNvSpPr>
            <a:spLocks noChangeArrowheads="1"/>
          </p:cNvSpPr>
          <p:nvPr/>
        </p:nvSpPr>
        <p:spPr bwMode="gray">
          <a:xfrm>
            <a:off x="8472988" y="4678310"/>
            <a:ext cx="873713" cy="407048"/>
          </a:xfrm>
          <a:prstGeom prst="rect">
            <a:avLst/>
          </a:prstGeom>
          <a:solidFill>
            <a:srgbClr val="A5D86E">
              <a:alpha val="50000"/>
            </a:srgbClr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Gestión PIT</a:t>
            </a:r>
            <a:r>
              <a:rPr lang="es-CL" sz="1000" baseline="30000" dirty="0">
                <a:latin typeface="+mn-lt"/>
              </a:rPr>
              <a:t>1</a:t>
            </a:r>
          </a:p>
        </p:txBody>
      </p:sp>
      <p:cxnSp>
        <p:nvCxnSpPr>
          <p:cNvPr id="48" name="Elbow Connector 47"/>
          <p:cNvCxnSpPr>
            <a:stCxn id="149" idx="0"/>
            <a:endCxn id="188" idx="1"/>
          </p:cNvCxnSpPr>
          <p:nvPr/>
        </p:nvCxnSpPr>
        <p:spPr>
          <a:xfrm rot="5400000" flipH="1" flipV="1">
            <a:off x="5606751" y="1527033"/>
            <a:ext cx="760604" cy="761422"/>
          </a:xfrm>
          <a:prstGeom prst="bentConnector2">
            <a:avLst/>
          </a:prstGeom>
          <a:noFill/>
          <a:ln w="63500">
            <a:solidFill>
              <a:srgbClr val="7030A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1" name="Rectangle 147"/>
          <p:cNvSpPr>
            <a:spLocks noChangeArrowheads="1"/>
          </p:cNvSpPr>
          <p:nvPr/>
        </p:nvSpPr>
        <p:spPr bwMode="gray">
          <a:xfrm>
            <a:off x="8472988" y="2806706"/>
            <a:ext cx="873713" cy="407048"/>
          </a:xfrm>
          <a:prstGeom prst="rect">
            <a:avLst/>
          </a:prstGeom>
          <a:solidFill>
            <a:srgbClr val="A5D86E">
              <a:alpha val="50000"/>
            </a:srgbClr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Resolución de Problemas</a:t>
            </a:r>
          </a:p>
        </p:txBody>
      </p:sp>
      <p:sp>
        <p:nvSpPr>
          <p:cNvPr id="54" name="Rectangle 182"/>
          <p:cNvSpPr>
            <a:spLocks noChangeArrowheads="1"/>
          </p:cNvSpPr>
          <p:nvPr/>
        </p:nvSpPr>
        <p:spPr bwMode="gray">
          <a:xfrm>
            <a:off x="6367763" y="6089306"/>
            <a:ext cx="873713" cy="407048"/>
          </a:xfrm>
          <a:prstGeom prst="rect">
            <a:avLst/>
          </a:prstGeom>
          <a:solidFill>
            <a:srgbClr val="FF0000">
              <a:alpha val="50000"/>
            </a:srgbClr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Agendas</a:t>
            </a:r>
          </a:p>
        </p:txBody>
      </p:sp>
      <p:grpSp>
        <p:nvGrpSpPr>
          <p:cNvPr id="108" name="107 Grupo"/>
          <p:cNvGrpSpPr/>
          <p:nvPr/>
        </p:nvGrpSpPr>
        <p:grpSpPr>
          <a:xfrm>
            <a:off x="6020970" y="4611281"/>
            <a:ext cx="1567301" cy="1521210"/>
            <a:chOff x="3773649" y="4029386"/>
            <a:chExt cx="1614457" cy="1614459"/>
          </a:xfrm>
        </p:grpSpPr>
        <p:sp>
          <p:nvSpPr>
            <p:cNvPr id="85" name="Oval 84"/>
            <p:cNvSpPr>
              <a:spLocks/>
            </p:cNvSpPr>
            <p:nvPr>
              <p:custDataLst>
                <p:tags r:id="rId8"/>
              </p:custDataLst>
            </p:nvPr>
          </p:nvSpPr>
          <p:spPr>
            <a:xfrm>
              <a:off x="3773649" y="4029386"/>
              <a:ext cx="1614457" cy="161445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7" name="Text Box 19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3917960" y="4751996"/>
              <a:ext cx="1329280" cy="169238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Procesos eficientes</a:t>
              </a:r>
            </a:p>
          </p:txBody>
        </p:sp>
        <p:sp>
          <p:nvSpPr>
            <p:cNvPr id="89" name="Arc 188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 rot="2812423">
              <a:off x="3816479" y="4071081"/>
              <a:ext cx="1532239" cy="15312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FF0000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94" name="Rectangle 82"/>
          <p:cNvSpPr>
            <a:spLocks noChangeArrowheads="1"/>
          </p:cNvSpPr>
          <p:nvPr/>
        </p:nvSpPr>
        <p:spPr bwMode="gray">
          <a:xfrm>
            <a:off x="5162123" y="5175101"/>
            <a:ext cx="873713" cy="407048"/>
          </a:xfrm>
          <a:prstGeom prst="rect">
            <a:avLst/>
          </a:prstGeom>
          <a:solidFill>
            <a:srgbClr val="FF0000">
              <a:alpha val="50000"/>
            </a:srgbClr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Estándares</a:t>
            </a:r>
            <a:endParaRPr lang="es-CL" sz="1000" baseline="30000" dirty="0">
              <a:latin typeface="+mn-lt"/>
            </a:endParaRPr>
          </a:p>
        </p:txBody>
      </p:sp>
      <p:sp>
        <p:nvSpPr>
          <p:cNvPr id="58" name="4 Tarjeta">
            <a:extLst>
              <a:ext uri="{FF2B5EF4-FFF2-40B4-BE49-F238E27FC236}">
                <a16:creationId xmlns:a16="http://schemas.microsoft.com/office/drawing/2014/main" xmlns="" id="{9EE115E6-3D40-42C7-B94D-E9654D049665}"/>
              </a:ext>
            </a:extLst>
          </p:cNvPr>
          <p:cNvSpPr/>
          <p:nvPr/>
        </p:nvSpPr>
        <p:spPr bwMode="gray">
          <a:xfrm rot="10800000">
            <a:off x="0" y="-2"/>
            <a:ext cx="12192000" cy="6858001"/>
          </a:xfrm>
          <a:prstGeom prst="flowChartPunchedCard">
            <a:avLst/>
          </a:prstGeom>
          <a:solidFill>
            <a:schemeClr val="bg1">
              <a:alpha val="75000"/>
            </a:schemeClr>
          </a:solidFill>
          <a:ln w="9525">
            <a:noFill/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s-CL" sz="1000" dirty="0"/>
          </a:p>
        </p:txBody>
      </p:sp>
      <p:cxnSp>
        <p:nvCxnSpPr>
          <p:cNvPr id="66" name="Straight Connector 65"/>
          <p:cNvCxnSpPr>
            <a:stCxn id="60" idx="3"/>
          </p:cNvCxnSpPr>
          <p:nvPr/>
        </p:nvCxnSpPr>
        <p:spPr>
          <a:xfrm>
            <a:off x="4545575" y="6147034"/>
            <a:ext cx="1013727" cy="0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92"/>
          <p:cNvSpPr>
            <a:spLocks noChangeArrowheads="1"/>
          </p:cNvSpPr>
          <p:nvPr/>
        </p:nvSpPr>
        <p:spPr bwMode="gray">
          <a:xfrm>
            <a:off x="4293831" y="2806706"/>
            <a:ext cx="873713" cy="407048"/>
          </a:xfrm>
          <a:prstGeom prst="rect">
            <a:avLst/>
          </a:prstGeom>
          <a:solidFill>
            <a:srgbClr val="FFC000">
              <a:alpha val="50000"/>
            </a:srgbClr>
          </a:solidFill>
          <a:ln w="19050" algn="ctr">
            <a:solidFill>
              <a:srgbClr val="FFC00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Desarrollo de Rol</a:t>
            </a:r>
          </a:p>
        </p:txBody>
      </p:sp>
      <p:sp>
        <p:nvSpPr>
          <p:cNvPr id="166" name="Rectangle 82"/>
          <p:cNvSpPr>
            <a:spLocks noChangeArrowheads="1"/>
          </p:cNvSpPr>
          <p:nvPr/>
        </p:nvSpPr>
        <p:spPr bwMode="gray">
          <a:xfrm>
            <a:off x="4206460" y="4715694"/>
            <a:ext cx="1048455" cy="369664"/>
          </a:xfrm>
          <a:prstGeom prst="rect">
            <a:avLst/>
          </a:prstGeom>
          <a:solidFill>
            <a:srgbClr val="FFC000">
              <a:alpha val="50000"/>
            </a:srgbClr>
          </a:solidFill>
          <a:ln w="19050" algn="ctr">
            <a:solidFill>
              <a:srgbClr val="FFC00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Confirmación de rol/procesos</a:t>
            </a:r>
          </a:p>
        </p:txBody>
      </p:sp>
      <p:grpSp>
        <p:nvGrpSpPr>
          <p:cNvPr id="109" name="108 Grupo"/>
          <p:cNvGrpSpPr/>
          <p:nvPr/>
        </p:nvGrpSpPr>
        <p:grpSpPr>
          <a:xfrm>
            <a:off x="3947038" y="3189839"/>
            <a:ext cx="1567301" cy="1521210"/>
            <a:chOff x="2058141" y="2787419"/>
            <a:chExt cx="1614457" cy="1614459"/>
          </a:xfrm>
        </p:grpSpPr>
        <p:sp>
          <p:nvSpPr>
            <p:cNvPr id="93" name="Oval 92"/>
            <p:cNvSpPr>
              <a:spLocks/>
            </p:cNvSpPr>
            <p:nvPr>
              <p:custDataLst>
                <p:tags r:id="rId5"/>
              </p:custDataLst>
            </p:nvPr>
          </p:nvSpPr>
          <p:spPr>
            <a:xfrm>
              <a:off x="2058141" y="2787419"/>
              <a:ext cx="1614457" cy="1614459"/>
            </a:xfrm>
            <a:prstGeom prst="ellipse">
              <a:avLst/>
            </a:prstGeom>
            <a:solidFill>
              <a:srgbClr val="F29D2E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0" h="381000"/>
              <a:contourClr>
                <a:srgbClr val="006983"/>
              </a:contourClr>
            </a:sp3d>
          </p:spPr>
          <p:txBody>
            <a:bodyPr rtlCol="0" anchor="ctr">
              <a:noAutofit/>
            </a:bodyPr>
            <a:lstStyle/>
            <a:p>
              <a:pPr algn="ctr"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7" name="Arc 189"/>
            <p:cNvSpPr>
              <a:spLocks/>
            </p:cNvSpPr>
            <p:nvPr>
              <p:custDataLst>
                <p:tags r:id="rId6"/>
              </p:custDataLst>
            </p:nvPr>
          </p:nvSpPr>
          <p:spPr bwMode="gray">
            <a:xfrm rot="8623750">
              <a:off x="2103330" y="2825461"/>
              <a:ext cx="1532241" cy="1531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486 w 43200"/>
                <a:gd name="T1" fmla="*/ 42317 h 43200"/>
                <a:gd name="T2" fmla="*/ 16178 w 43200"/>
                <a:gd name="T3" fmla="*/ 4250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</a:path>
                <a:path w="43200" h="43200" stroke="0" extrusionOk="0">
                  <a:moveTo>
                    <a:pt x="15486" y="42316"/>
                  </a:moveTo>
                  <a:cubicBezTo>
                    <a:pt x="6303" y="39606"/>
                    <a:pt x="0" y="311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19770" y="43200"/>
                    <a:pt x="17948" y="42967"/>
                    <a:pt x="16177" y="425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0">
              <a:solidFill>
                <a:srgbClr val="F29D2E"/>
              </a:solidFill>
              <a:round/>
              <a:headEnd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>
              <a:noAutofit/>
            </a:bodyPr>
            <a:lstStyle/>
            <a:p>
              <a:pPr defTabSz="9329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kern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8" name="Text Box 19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2203087" y="3431325"/>
              <a:ext cx="1344303" cy="326643"/>
            </a:xfrm>
            <a:prstGeom prst="rect">
              <a:avLst/>
            </a:prstGeom>
            <a:noFill/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defTabSz="877888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447675" defTabSz="877888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895350" defTabSz="877888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344613" defTabSz="877888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77888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778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89570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b="1" kern="0" dirty="0">
                  <a:solidFill>
                    <a:srgbClr val="FFFFFF"/>
                  </a:solidFill>
                  <a:latin typeface="+mn-lt"/>
                </a:rPr>
                <a:t>Desarrollo de personas</a:t>
              </a:r>
            </a:p>
          </p:txBody>
        </p:sp>
      </p:grpSp>
      <p:sp>
        <p:nvSpPr>
          <p:cNvPr id="161" name="Rectangle 160"/>
          <p:cNvSpPr>
            <a:spLocks noChangeArrowheads="1"/>
          </p:cNvSpPr>
          <p:nvPr/>
        </p:nvSpPr>
        <p:spPr bwMode="gray">
          <a:xfrm>
            <a:off x="5513588" y="3726875"/>
            <a:ext cx="772608" cy="447135"/>
          </a:xfrm>
          <a:prstGeom prst="rect">
            <a:avLst/>
          </a:prstGeom>
          <a:solidFill>
            <a:srgbClr val="FFC000">
              <a:alpha val="50000"/>
            </a:srgbClr>
          </a:solidFill>
          <a:ln w="19050" algn="ctr">
            <a:solidFill>
              <a:srgbClr val="FFC000"/>
            </a:solidFill>
            <a:round/>
            <a:headEnd/>
            <a:tailEnd/>
          </a:ln>
          <a:effectLst/>
          <a:extLst/>
        </p:spPr>
        <p:txBody>
          <a:bodyPr vert="horz" wrap="square" lIns="18366" tIns="36731" rIns="18366" bIns="36731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s-CL" sz="1000" dirty="0">
                <a:latin typeface="+mn-lt"/>
              </a:rPr>
              <a:t>Matriz de habilidades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846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88" grpId="0" animBg="1"/>
      <p:bldP spid="149" grpId="0" animBg="1"/>
      <p:bldP spid="55" grpId="0" animBg="1"/>
      <p:bldP spid="8" grpId="0" animBg="1"/>
      <p:bldP spid="47" grpId="0" animBg="1"/>
      <p:bldP spid="80" grpId="0" animBg="1"/>
      <p:bldP spid="60" grpId="0" animBg="1"/>
      <p:bldP spid="156" grpId="0" animBg="1"/>
      <p:bldP spid="191" grpId="0" animBg="1"/>
      <p:bldP spid="54" grpId="0" animBg="1"/>
      <p:bldP spid="194" grpId="0" animBg="1"/>
      <p:bldP spid="58" grpId="0" animBg="1"/>
      <p:bldP spid="173" grpId="0" animBg="1"/>
      <p:bldP spid="166" grpId="0" animBg="1"/>
      <p:bldP spid="1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1542677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4" name="Diapositiva de think-cell" r:id="rId10" imgW="270" imgH="270" progId="TCLayout.ActiveDocument.1">
                  <p:embed/>
                </p:oleObj>
              </mc:Choice>
              <mc:Fallback>
                <p:oleObj name="Diapositiva de think-cell" r:id="rId10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1524270" y="1"/>
            <a:ext cx="16197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_tradnl" sz="1665" dirty="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 Placeholder 2">
            <a:hlinkClick r:id="rId12" action="ppaction://hlinksldjump"/>
            <a:extLst>
              <a:ext uri="{FF2B5EF4-FFF2-40B4-BE49-F238E27FC236}">
                <a16:creationId xmlns:a16="http://schemas.microsoft.com/office/drawing/2014/main" xmlns="" id="{C67751C0-6EEF-482D-BCCC-C662F0E04239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3725863" y="2570163"/>
            <a:ext cx="4740275" cy="41433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wrap="square" lIns="92075" tIns="82550" rIns="0" bIns="82550" numCol="1" spcCol="0" rtlCol="0" anchor="ctr" anchorCtr="0">
            <a:no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749300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Sistema de </a:t>
            </a:r>
            <a:r>
              <a:rPr lang="es-ES" sz="1632" b="1" dirty="0" smtClean="0">
                <a:solidFill>
                  <a:schemeClr val="tx2"/>
                </a:solidFill>
                <a:ea typeface="+mn-ea"/>
                <a:sym typeface="+mn-lt"/>
              </a:rPr>
              <a:t>Gestión: </a:t>
            </a:r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Desarrollo de personas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00AA85FA-6B72-4381-B84C-39174F5D726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725863" y="2984500"/>
            <a:ext cx="4740275" cy="4587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  <a:extLst/>
        </p:spPr>
        <p:txBody>
          <a:bodyPr vert="horz" wrap="square" lIns="92075" tIns="92075" rIns="0" bIns="92075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bg1"/>
              </a:buClr>
              <a:buSzPct val="120000"/>
              <a:buFont typeface="Arial" charset="0"/>
              <a:buChar char="–"/>
            </a:pPr>
            <a:r>
              <a:rPr lang="es-ES_tradnl" sz="1800" b="1" dirty="0">
                <a:solidFill>
                  <a:schemeClr val="bg1"/>
                </a:solidFill>
                <a:latin typeface="+mn-lt"/>
                <a:sym typeface="+mn-lt"/>
              </a:rPr>
              <a:t>Confirmación de Procesos</a:t>
            </a:r>
          </a:p>
        </p:txBody>
      </p:sp>
      <p:sp>
        <p:nvSpPr>
          <p:cNvPr id="16" name="Text Placeholder 2">
            <a:hlinkClick r:id="rId13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3725863" y="3443288"/>
            <a:ext cx="4740275" cy="4222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</a14:hiddenLine>
            </a:ext>
          </a:extLst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665" dirty="0" smtClean="0">
                <a:latin typeface="+mn-lt"/>
                <a:sym typeface="+mn-lt"/>
              </a:rPr>
              <a:t>Confirmaciones  </a:t>
            </a:r>
            <a:r>
              <a:rPr lang="es-ES_tradnl" sz="1665" dirty="0">
                <a:latin typeface="+mn-lt"/>
                <a:sym typeface="+mn-lt"/>
              </a:rPr>
              <a:t>de </a:t>
            </a:r>
            <a:r>
              <a:rPr lang="es-ES_tradnl" sz="1665" dirty="0" smtClean="0">
                <a:latin typeface="+mn-lt"/>
                <a:sym typeface="+mn-lt"/>
              </a:rPr>
              <a:t>Rol</a:t>
            </a:r>
            <a:endParaRPr lang="es-ES_tradnl" sz="1665" dirty="0">
              <a:latin typeface="+mn-lt"/>
              <a:sym typeface="+mn-lt"/>
            </a:endParaRPr>
          </a:p>
        </p:txBody>
      </p:sp>
      <p:sp>
        <p:nvSpPr>
          <p:cNvPr id="11" name="Text Placeholder 2">
            <a:hlinkClick r:id="rId14" action="ppaction://hlinksldjump"/>
            <a:extLst>
              <a:ext uri="{FF2B5EF4-FFF2-40B4-BE49-F238E27FC236}">
                <a16:creationId xmlns:a16="http://schemas.microsoft.com/office/drawing/2014/main" xmlns="" id="{D3BAC6BE-666C-4491-AF2B-9DFB4CEB73F5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3725863" y="3865563"/>
            <a:ext cx="4740275" cy="4222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</a14:hiddenLine>
            </a:ext>
          </a:extLst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665" dirty="0" smtClean="0">
                <a:latin typeface="+mn-lt"/>
                <a:sym typeface="+mn-lt"/>
              </a:rPr>
              <a:t>Desarrollo de Rol</a:t>
            </a:r>
            <a:endParaRPr lang="es-ES_tradnl" sz="1665" dirty="0">
              <a:latin typeface="+mn-lt"/>
              <a:sym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70733-0E9C-4A81-B117-D903B313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7D3F6C1B-7279-4DC6-BC6C-309D1ED2479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34" name="1. On-page tracker 1.">
            <a:extLst>
              <a:ext uri="{FF2B5EF4-FFF2-40B4-BE49-F238E27FC236}">
                <a16:creationId xmlns:a16="http://schemas.microsoft.com/office/drawing/2014/main" xmlns="" id="{E3C98A1E-9AA6-432E-BB93-9B3C5C9E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 animBg="1"/>
      <p:bldP spid="1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8135122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3" name="Diapositiva de think-cell" r:id="rId6" imgW="530" imgH="528" progId="TCLayout.ActiveDocument.1">
                  <p:embed/>
                </p:oleObj>
              </mc:Choice>
              <mc:Fallback>
                <p:oleObj name="Diapositiva de think-cell" r:id="rId6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Las confirmaciones de procesos permiten detectar desviaciones de los estándares y apoyar el desarrollo de los empleados</a:t>
            </a:r>
          </a:p>
        </p:txBody>
      </p:sp>
      <p:sp>
        <p:nvSpPr>
          <p:cNvPr id="58" name="DirArrow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6898600" y="3755393"/>
            <a:ext cx="3114396" cy="346044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endParaRPr lang="es-ES" sz="15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3" name="Rectangle 5"/>
          <p:cNvSpPr txBox="1">
            <a:spLocks noChangeArrowheads="1"/>
          </p:cNvSpPr>
          <p:nvPr/>
        </p:nvSpPr>
        <p:spPr>
          <a:xfrm>
            <a:off x="1439922" y="1457684"/>
            <a:ext cx="2924524" cy="3298587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</a:lstStyle>
          <a:p>
            <a:pPr lvl="1"/>
            <a:endParaRPr lang="es-ES" sz="1500" dirty="0">
              <a:latin typeface="+mn-lt"/>
            </a:endParaRPr>
          </a:p>
        </p:txBody>
      </p:sp>
      <p:sp>
        <p:nvSpPr>
          <p:cNvPr id="61" name="Rectangle 15"/>
          <p:cNvSpPr txBox="1">
            <a:spLocks noChangeArrowheads="1"/>
          </p:cNvSpPr>
          <p:nvPr/>
        </p:nvSpPr>
        <p:spPr>
          <a:xfrm>
            <a:off x="1439922" y="4837016"/>
            <a:ext cx="2924524" cy="1562131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>
              <a:defRPr sz="1500">
                <a:latin typeface="+mn-lt"/>
              </a:defRPr>
            </a:lvl2pPr>
          </a:lstStyle>
          <a:p>
            <a:pPr lvl="1"/>
            <a:endParaRPr lang="es-ES" dirty="0"/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gray">
          <a:xfrm>
            <a:off x="1439922" y="1457684"/>
            <a:ext cx="2924524" cy="4192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15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¿Qué son?</a:t>
            </a: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gray">
          <a:xfrm>
            <a:off x="1439922" y="4837016"/>
            <a:ext cx="2924524" cy="3624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r>
              <a:rPr lang="es-ES" sz="15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¿Quiénes las usan?</a:t>
            </a:r>
          </a:p>
        </p:txBody>
      </p:sp>
      <p:sp>
        <p:nvSpPr>
          <p:cNvPr id="65" name="Rectangle 6"/>
          <p:cNvSpPr txBox="1">
            <a:spLocks/>
          </p:cNvSpPr>
          <p:nvPr/>
        </p:nvSpPr>
        <p:spPr>
          <a:xfrm>
            <a:off x="1561514" y="1916969"/>
            <a:ext cx="2699446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500" dirty="0"/>
              <a:t>Un </a:t>
            </a:r>
            <a:r>
              <a:rPr lang="es-ES" sz="1500" b="1" dirty="0">
                <a:solidFill>
                  <a:schemeClr val="tx2"/>
                </a:solidFill>
              </a:rPr>
              <a:t>método estandarizado para que los líderes verifiquen que un proceso está funcionando </a:t>
            </a:r>
            <a:r>
              <a:rPr lang="es-ES" sz="1500" dirty="0"/>
              <a:t>conforme a sus objetivos, e identifiquen y corrijan las causas raíz de las posibles desviaciones</a:t>
            </a:r>
          </a:p>
          <a:p>
            <a:pPr lvl="1"/>
            <a:r>
              <a:rPr lang="es-ES" sz="1500" dirty="0"/>
              <a:t>Una confirmación de proceso es una </a:t>
            </a:r>
            <a:r>
              <a:rPr lang="es-ES" sz="1500" b="1" dirty="0">
                <a:solidFill>
                  <a:schemeClr val="tx2"/>
                </a:solidFill>
              </a:rPr>
              <a:t>observación objetiva y una descripción </a:t>
            </a:r>
            <a:r>
              <a:rPr lang="es-ES" sz="1500" dirty="0"/>
              <a:t>de cómo se aplican los estándares</a:t>
            </a:r>
          </a:p>
        </p:txBody>
      </p:sp>
      <p:sp>
        <p:nvSpPr>
          <p:cNvPr id="66" name="Rectangle 6"/>
          <p:cNvSpPr txBox="1">
            <a:spLocks/>
          </p:cNvSpPr>
          <p:nvPr/>
        </p:nvSpPr>
        <p:spPr>
          <a:xfrm>
            <a:off x="1561514" y="5244636"/>
            <a:ext cx="2699446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500" dirty="0"/>
              <a:t>Gerente </a:t>
            </a:r>
          </a:p>
          <a:p>
            <a:pPr lvl="1"/>
            <a:r>
              <a:rPr lang="es-ES" sz="1500" dirty="0"/>
              <a:t>Subgerente</a:t>
            </a:r>
          </a:p>
          <a:p>
            <a:pPr lvl="1"/>
            <a:r>
              <a:rPr lang="es-ES" sz="1500" dirty="0"/>
              <a:t>Jefe de Unidad</a:t>
            </a:r>
          </a:p>
          <a:p>
            <a:pPr lvl="1"/>
            <a:r>
              <a:rPr lang="es-ES" sz="1500" dirty="0"/>
              <a:t>Jefe de Área</a:t>
            </a: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gray">
          <a:xfrm>
            <a:off x="4462891" y="1457684"/>
            <a:ext cx="3721440" cy="41924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15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¿Qué requieren?</a:t>
            </a:r>
          </a:p>
        </p:txBody>
      </p:sp>
      <p:sp>
        <p:nvSpPr>
          <p:cNvPr id="54" name="Rectangle 7"/>
          <p:cNvSpPr txBox="1">
            <a:spLocks noChangeArrowheads="1"/>
          </p:cNvSpPr>
          <p:nvPr/>
        </p:nvSpPr>
        <p:spPr>
          <a:xfrm>
            <a:off x="4462891" y="1457684"/>
            <a:ext cx="3721440" cy="1783459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2"/>
            <a:endParaRPr lang="es-ES" sz="1500" dirty="0">
              <a:latin typeface="+mn-lt"/>
            </a:endParaRPr>
          </a:p>
        </p:txBody>
      </p:sp>
      <p:sp>
        <p:nvSpPr>
          <p:cNvPr id="68" name="Rectangle 5"/>
          <p:cNvSpPr txBox="1">
            <a:spLocks noChangeArrowheads="1"/>
          </p:cNvSpPr>
          <p:nvPr/>
        </p:nvSpPr>
        <p:spPr>
          <a:xfrm>
            <a:off x="4462891" y="3335464"/>
            <a:ext cx="3721440" cy="3063682"/>
          </a:xfrm>
          <a:prstGeom prst="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1"/>
            <a:endParaRPr lang="es-ES" sz="1500" dirty="0">
              <a:latin typeface="+mn-lt"/>
            </a:endParaRPr>
          </a:p>
        </p:txBody>
      </p:sp>
      <p:sp>
        <p:nvSpPr>
          <p:cNvPr id="69" name="Rectangle 6"/>
          <p:cNvSpPr txBox="1">
            <a:spLocks/>
          </p:cNvSpPr>
          <p:nvPr/>
        </p:nvSpPr>
        <p:spPr>
          <a:xfrm>
            <a:off x="4598987" y="1916969"/>
            <a:ext cx="344924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500" dirty="0"/>
              <a:t>La confirmación de procesos requiere:</a:t>
            </a:r>
          </a:p>
          <a:p>
            <a:pPr lvl="2"/>
            <a:r>
              <a:rPr lang="es-ES" sz="1500" dirty="0"/>
              <a:t>Un </a:t>
            </a:r>
            <a:r>
              <a:rPr lang="es-ES" sz="1500" b="1" dirty="0">
                <a:solidFill>
                  <a:schemeClr val="tx2"/>
                </a:solidFill>
              </a:rPr>
              <a:t>tiempo dedicado </a:t>
            </a:r>
            <a:r>
              <a:rPr lang="es-ES" sz="1500" dirty="0"/>
              <a:t>en la Agenda</a:t>
            </a:r>
          </a:p>
          <a:p>
            <a:pPr lvl="2"/>
            <a:r>
              <a:rPr lang="es-ES" sz="1500" dirty="0"/>
              <a:t>Una </a:t>
            </a:r>
            <a:r>
              <a:rPr lang="es-ES" sz="1500" b="1" dirty="0">
                <a:solidFill>
                  <a:schemeClr val="tx2"/>
                </a:solidFill>
              </a:rPr>
              <a:t>guía de observación </a:t>
            </a:r>
            <a:r>
              <a:rPr lang="es-ES" sz="1500" dirty="0"/>
              <a:t>objetiva (</a:t>
            </a:r>
            <a:r>
              <a:rPr lang="es-ES" sz="1500" i="1" dirty="0"/>
              <a:t>checklist</a:t>
            </a:r>
            <a:r>
              <a:rPr lang="es-ES" sz="1500" dirty="0"/>
              <a:t>)</a:t>
            </a:r>
          </a:p>
        </p:txBody>
      </p:sp>
      <p:sp>
        <p:nvSpPr>
          <p:cNvPr id="70" name="Rectangle 7"/>
          <p:cNvSpPr txBox="1">
            <a:spLocks noChangeArrowheads="1"/>
          </p:cNvSpPr>
          <p:nvPr/>
        </p:nvSpPr>
        <p:spPr>
          <a:xfrm>
            <a:off x="8727538" y="1457684"/>
            <a:ext cx="3146274" cy="4941462"/>
          </a:xfrm>
          <a:prstGeom prst="rect">
            <a:avLst/>
          </a:prstGeom>
          <a:noFill/>
          <a:ln w="190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latin typeface="+mj-lt"/>
              </a:defRPr>
            </a:lvl1pPr>
            <a:lvl2pPr lvl="1"/>
          </a:lstStyle>
          <a:p>
            <a:pPr lvl="2"/>
            <a:endParaRPr lang="es-ES" sz="1500" dirty="0">
              <a:latin typeface="+mn-lt"/>
            </a:endParaRPr>
          </a:p>
        </p:txBody>
      </p:sp>
      <p:sp>
        <p:nvSpPr>
          <p:cNvPr id="71" name="Rectangle 6"/>
          <p:cNvSpPr txBox="1"/>
          <p:nvPr/>
        </p:nvSpPr>
        <p:spPr>
          <a:xfrm>
            <a:off x="8832174" y="1916969"/>
            <a:ext cx="2966556" cy="4449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</a:t>
            </a:r>
            <a:r>
              <a:rPr lang="es-ES" sz="1500" b="1" dirty="0">
                <a:solidFill>
                  <a:schemeClr val="tx2"/>
                </a:solidFill>
              </a:rPr>
              <a:t>asegurar la consistencia</a:t>
            </a:r>
            <a:r>
              <a:rPr lang="es-ES" sz="1500" dirty="0"/>
              <a:t> en la ejecución de tareas claves</a:t>
            </a:r>
          </a:p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</a:t>
            </a:r>
            <a:r>
              <a:rPr lang="es-ES" sz="1500" b="1" dirty="0">
                <a:solidFill>
                  <a:schemeClr val="tx2"/>
                </a:solidFill>
              </a:rPr>
              <a:t>detectar y corregir desviaciones </a:t>
            </a:r>
            <a:r>
              <a:rPr lang="es-ES" sz="1500" dirty="0"/>
              <a:t>del estándar</a:t>
            </a:r>
          </a:p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</a:t>
            </a:r>
            <a:r>
              <a:rPr lang="es-ES" sz="1500" b="1" dirty="0">
                <a:solidFill>
                  <a:schemeClr val="tx2"/>
                </a:solidFill>
              </a:rPr>
              <a:t>identificar mejores prácticas</a:t>
            </a:r>
            <a:r>
              <a:rPr lang="es-ES" sz="1500" dirty="0"/>
              <a:t> e incorporarlas al estándar</a:t>
            </a:r>
          </a:p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</a:t>
            </a:r>
            <a:r>
              <a:rPr lang="es-ES" sz="1500" b="1" dirty="0">
                <a:solidFill>
                  <a:schemeClr val="tx2"/>
                </a:solidFill>
              </a:rPr>
              <a:t>detectar y documentar brechas en las capacidades </a:t>
            </a:r>
            <a:r>
              <a:rPr lang="es-ES" sz="1500" dirty="0"/>
              <a:t>(usando la matriz de competencias)</a:t>
            </a:r>
          </a:p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apoyar </a:t>
            </a:r>
            <a:r>
              <a:rPr lang="es-ES" sz="1500" b="1" dirty="0">
                <a:solidFill>
                  <a:schemeClr val="tx2"/>
                </a:solidFill>
              </a:rPr>
              <a:t>planes de desarrollo individuales </a:t>
            </a:r>
            <a:r>
              <a:rPr lang="es-ES" sz="1500" dirty="0"/>
              <a:t>(modelando las nuevas conductas) mediante </a:t>
            </a:r>
            <a:r>
              <a:rPr lang="es-ES" sz="1500" i="1" dirty="0"/>
              <a:t>desarrollo de rol</a:t>
            </a:r>
            <a:endParaRPr lang="es-ES" sz="1500" dirty="0"/>
          </a:p>
          <a:p>
            <a:pPr lvl="1">
              <a:lnSpc>
                <a:spcPct val="95000"/>
              </a:lnSpc>
              <a:spcAft>
                <a:spcPts val="102"/>
              </a:spcAft>
            </a:pPr>
            <a:r>
              <a:rPr lang="es-ES" sz="1500" dirty="0"/>
              <a:t>Para lograr la </a:t>
            </a:r>
            <a:r>
              <a:rPr lang="es-ES" sz="1500" b="1" dirty="0">
                <a:solidFill>
                  <a:schemeClr val="tx2"/>
                </a:solidFill>
              </a:rPr>
              <a:t>evolución deseada en las mentalidades</a:t>
            </a:r>
            <a:r>
              <a:rPr lang="es-ES" sz="1500" dirty="0"/>
              <a:t> y sostener los cambios a largo plazo</a:t>
            </a:r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gray">
          <a:xfrm>
            <a:off x="4462891" y="3335464"/>
            <a:ext cx="3721440" cy="34986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</a:bodyPr>
          <a:lstStyle/>
          <a:p>
            <a:r>
              <a:rPr lang="es-ES" sz="15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¿Cómo se utilizan?</a:t>
            </a:r>
          </a:p>
        </p:txBody>
      </p:sp>
      <p:sp>
        <p:nvSpPr>
          <p:cNvPr id="73" name="Rectangle 6"/>
          <p:cNvSpPr txBox="1">
            <a:spLocks/>
          </p:cNvSpPr>
          <p:nvPr/>
        </p:nvSpPr>
        <p:spPr>
          <a:xfrm>
            <a:off x="4598987" y="3742095"/>
            <a:ext cx="3449248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s-ES" sz="1500" dirty="0"/>
              <a:t>La confirmación de procesos se realiza </a:t>
            </a:r>
            <a:r>
              <a:rPr lang="es-ES" sz="1500" b="1" dirty="0">
                <a:solidFill>
                  <a:schemeClr val="tx2"/>
                </a:solidFill>
              </a:rPr>
              <a:t>en el lugar de trabajo</a:t>
            </a:r>
          </a:p>
          <a:p>
            <a:pPr lvl="1"/>
            <a:r>
              <a:rPr lang="es-ES" sz="1500" dirty="0"/>
              <a:t>Los </a:t>
            </a:r>
            <a:r>
              <a:rPr lang="es-ES" sz="1500" b="1" dirty="0">
                <a:solidFill>
                  <a:schemeClr val="tx2"/>
                </a:solidFill>
              </a:rPr>
              <a:t>líderes comprueban personalmente </a:t>
            </a:r>
            <a:r>
              <a:rPr lang="es-ES" sz="1500" dirty="0"/>
              <a:t>si los equipos están realizando los procesos en línea con los objetivos y procesos, analizando un </a:t>
            </a:r>
            <a:r>
              <a:rPr lang="es-ES" sz="1500" i="1" dirty="0"/>
              <a:t>checklist </a:t>
            </a:r>
            <a:r>
              <a:rPr lang="es-ES" sz="1500" dirty="0"/>
              <a:t>de condiciones a cumplir</a:t>
            </a:r>
          </a:p>
          <a:p>
            <a:pPr lvl="1"/>
            <a:r>
              <a:rPr lang="es-ES" sz="1500" dirty="0"/>
              <a:t>Los </a:t>
            </a:r>
            <a:r>
              <a:rPr lang="es-ES" sz="1500" i="1" dirty="0" err="1"/>
              <a:t>checklists</a:t>
            </a:r>
            <a:r>
              <a:rPr lang="es-ES" sz="1500" i="1" dirty="0"/>
              <a:t> </a:t>
            </a:r>
            <a:r>
              <a:rPr lang="es-ES" sz="1500" dirty="0"/>
              <a:t>y los </a:t>
            </a:r>
            <a:r>
              <a:rPr lang="es-ES" sz="1500" b="1" dirty="0">
                <a:solidFill>
                  <a:schemeClr val="tx2"/>
                </a:solidFill>
              </a:rPr>
              <a:t>resultados suelen ser publicados</a:t>
            </a:r>
            <a:r>
              <a:rPr lang="es-ES" sz="1500" dirty="0"/>
              <a:t> en un muro para que todos puedan visualizarlos</a:t>
            </a: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gray">
          <a:xfrm>
            <a:off x="8727538" y="1457684"/>
            <a:ext cx="3146274" cy="419249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559" tIns="93297" rIns="128559" bIns="93297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bg1"/>
              </a:buClr>
            </a:pPr>
            <a:r>
              <a:rPr lang="es-ES" sz="15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¿Para qué sirven?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89C7265F-B2DC-40DC-A36F-433F5BA4B3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23" name="1. On-page tracker 1.">
            <a:extLst>
              <a:ext uri="{FF2B5EF4-FFF2-40B4-BE49-F238E27FC236}">
                <a16:creationId xmlns:a16="http://schemas.microsoft.com/office/drawing/2014/main" xmlns="" id="{26683046-C38E-4FA0-BAB6-92D90F14A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61" grpId="0" animBg="1"/>
      <p:bldP spid="62" grpId="0" animBg="1"/>
      <p:bldP spid="64" grpId="0" animBg="1"/>
      <p:bldP spid="65" grpId="0"/>
      <p:bldP spid="66" grpId="0"/>
      <p:bldP spid="67" grpId="0" animBg="1"/>
      <p:bldP spid="54" grpId="0" animBg="1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9634254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8" name="Diapositiva de think-cell" r:id="rId15" imgW="530" imgH="528" progId="TCLayout.ActiveDocument.1">
                  <p:embed/>
                </p:oleObj>
              </mc:Choice>
              <mc:Fallback>
                <p:oleObj name="Diapositiva de think-cell" r:id="rId15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7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14597" y="3084364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3" name="Rectangle 37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14597" y="1352212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5" name="Rectangle 37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014597" y="1929596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7" name="Rectangle 37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014597" y="2506980"/>
            <a:ext cx="1946022" cy="471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t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26" name="Rectangle 37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20256" y="1352212"/>
            <a:ext cx="1248862" cy="2203194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36731" tIns="46649" rIns="36731" bIns="4664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Objetivos principales de las confirma-</a:t>
            </a:r>
            <a:r>
              <a:rPr lang="es-ES_tradnl" sz="1400" dirty="0" err="1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ciones</a:t>
            </a:r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 de procesos</a:t>
            </a:r>
          </a:p>
        </p:txBody>
      </p:sp>
      <p:sp>
        <p:nvSpPr>
          <p:cNvPr id="27" name="Rectangle 37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620256" y="3661748"/>
            <a:ext cx="1248862" cy="290435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36731" tIns="46649" rIns="36731" bIns="4664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z="1400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Elementos claves para su ejecución</a:t>
            </a:r>
          </a:p>
        </p:txBody>
      </p:sp>
      <p:sp>
        <p:nvSpPr>
          <p:cNvPr id="30" name="Rectangle 3"/>
          <p:cNvSpPr txBox="1">
            <a:spLocks/>
          </p:cNvSpPr>
          <p:nvPr/>
        </p:nvSpPr>
        <p:spPr>
          <a:xfrm>
            <a:off x="5019674" y="3661748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lvl="1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El líder selecciona el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estándar/procesos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 observar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que son claves para lograr los objetivos del área</a:t>
            </a:r>
          </a:p>
        </p:txBody>
      </p:sp>
      <p:sp>
        <p:nvSpPr>
          <p:cNvPr id="31" name="Rectangle 37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3014597" y="4414421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Observación</a:t>
            </a:r>
          </a:p>
        </p:txBody>
      </p:sp>
      <p:sp>
        <p:nvSpPr>
          <p:cNvPr id="32" name="Rectangle 3"/>
          <p:cNvSpPr txBox="1">
            <a:spLocks/>
          </p:cNvSpPr>
          <p:nvPr/>
        </p:nvSpPr>
        <p:spPr>
          <a:xfrm>
            <a:off x="5019674" y="4414421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1409" lvl="1" indent="-181409">
              <a:buSzPct val="120000"/>
              <a:buFont typeface="Arial" panose="020B0604020202020204" pitchFamily="34" charset="0"/>
              <a:buChar char="▪"/>
            </a:pPr>
            <a:r>
              <a:rPr lang="es-ES_tradnl" sz="1400" dirty="0">
                <a:latin typeface="+mj-lt"/>
                <a:sym typeface="Calibri" panose="020F0502020204030204" pitchFamily="34" charset="0"/>
              </a:rPr>
              <a:t>El líder asiste a la ejecución del estándar,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observando sin intervenir y registrando </a:t>
            </a:r>
            <a:r>
              <a:rPr lang="es-ES_tradnl" sz="1400" dirty="0">
                <a:latin typeface="+mj-lt"/>
                <a:sym typeface="Calibri" panose="020F0502020204030204" pitchFamily="34" charset="0"/>
              </a:rPr>
              <a:t>los elementos claves según la guía de confirmación de procesos</a:t>
            </a:r>
          </a:p>
        </p:txBody>
      </p:sp>
      <p:sp>
        <p:nvSpPr>
          <p:cNvPr id="29" name="Rectangle 37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3014597" y="3661748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Preparación</a:t>
            </a:r>
          </a:p>
        </p:txBody>
      </p:sp>
      <p:sp>
        <p:nvSpPr>
          <p:cNvPr id="33" name="Rectangle 37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3014597" y="5919770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/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Consolidación</a:t>
            </a:r>
          </a:p>
        </p:txBody>
      </p:sp>
      <p:sp>
        <p:nvSpPr>
          <p:cNvPr id="34" name="Rectangle 3"/>
          <p:cNvSpPr txBox="1">
            <a:spLocks/>
          </p:cNvSpPr>
          <p:nvPr/>
        </p:nvSpPr>
        <p:spPr>
          <a:xfrm>
            <a:off x="5019674" y="5919770"/>
            <a:ext cx="6962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Se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consolida el resultado de la observación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junto con el de otras instancias para ser incorporados en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el desarrollo de rol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al trabajador y en la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mejora continua del estándar</a:t>
            </a:r>
          </a:p>
        </p:txBody>
      </p:sp>
      <p:sp>
        <p:nvSpPr>
          <p:cNvPr id="35" name="Rectangle 37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3014597" y="5167094"/>
            <a:ext cx="194602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77748" tIns="77748" rIns="77748" bIns="77748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Calibri" panose="020F0502020204030204" pitchFamily="34" charset="0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Calibri" panose="020F0502020204030204" pitchFamily="34" charset="0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Calibri" panose="020F0502020204030204" pitchFamily="34" charset="0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Calibri" panose="020F0502020204030204" pitchFamily="34" charset="0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Calibri" panose="020F0502020204030204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14300">
              <a:lnSpc>
                <a:spcPct val="90000"/>
              </a:lnSpc>
            </a:pP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Feedback</a:t>
            </a:r>
          </a:p>
        </p:txBody>
      </p:sp>
      <p:sp>
        <p:nvSpPr>
          <p:cNvPr id="36" name="Rectangle 3"/>
          <p:cNvSpPr txBox="1">
            <a:spLocks/>
          </p:cNvSpPr>
          <p:nvPr/>
        </p:nvSpPr>
        <p:spPr>
          <a:xfrm>
            <a:off x="5019674" y="5167094"/>
            <a:ext cx="6962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1409" lvl="1" indent="-181409">
              <a:buSzPct val="120000"/>
              <a:buFont typeface="Arial" panose="020B0604020202020204" pitchFamily="34" charset="0"/>
              <a:buChar char="▪"/>
            </a:pP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Se entrega feedback al operador</a:t>
            </a:r>
            <a:r>
              <a:rPr lang="es-ES_tradnl" sz="1400" dirty="0">
                <a:latin typeface="+mj-lt"/>
                <a:sym typeface="Calibri" panose="020F0502020204030204" pitchFamily="34" charset="0"/>
              </a:rPr>
              <a:t> a partir de las observaciones realizadas,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definiendo planes de acción o de apoyo</a:t>
            </a:r>
            <a:r>
              <a:rPr lang="es-ES_tradnl" sz="1400" dirty="0">
                <a:latin typeface="+mj-lt"/>
                <a:sym typeface="Calibri" panose="020F0502020204030204" pitchFamily="34" charset="0"/>
              </a:rPr>
              <a:t> según corresponda (incluye la posible modificación del estándar)</a:t>
            </a:r>
          </a:p>
        </p:txBody>
      </p:sp>
      <p:sp>
        <p:nvSpPr>
          <p:cNvPr id="37" name="Oval 99"/>
          <p:cNvSpPr>
            <a:spLocks/>
          </p:cNvSpPr>
          <p:nvPr/>
        </p:nvSpPr>
        <p:spPr>
          <a:xfrm>
            <a:off x="2916242" y="3882354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1</a:t>
            </a:r>
          </a:p>
        </p:txBody>
      </p:sp>
      <p:sp>
        <p:nvSpPr>
          <p:cNvPr id="38" name="Oval 101"/>
          <p:cNvSpPr>
            <a:spLocks/>
          </p:cNvSpPr>
          <p:nvPr/>
        </p:nvSpPr>
        <p:spPr>
          <a:xfrm>
            <a:off x="2916242" y="4635028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2</a:t>
            </a:r>
          </a:p>
        </p:txBody>
      </p:sp>
      <p:sp>
        <p:nvSpPr>
          <p:cNvPr id="39" name="Oval 102"/>
          <p:cNvSpPr>
            <a:spLocks/>
          </p:cNvSpPr>
          <p:nvPr/>
        </p:nvSpPr>
        <p:spPr>
          <a:xfrm>
            <a:off x="2916242" y="5387702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3</a:t>
            </a:r>
          </a:p>
        </p:txBody>
      </p:sp>
      <p:sp>
        <p:nvSpPr>
          <p:cNvPr id="40" name="Oval 103"/>
          <p:cNvSpPr>
            <a:spLocks/>
          </p:cNvSpPr>
          <p:nvPr/>
        </p:nvSpPr>
        <p:spPr>
          <a:xfrm>
            <a:off x="2916242" y="6140376"/>
            <a:ext cx="206242" cy="205119"/>
          </a:xfrm>
          <a:prstGeom prst="ellipse">
            <a:avLst/>
          </a:prstGeom>
          <a:solidFill>
            <a:schemeClr val="accent4"/>
          </a:solidFill>
          <a:ln w="9525">
            <a:noFill/>
          </a:ln>
          <a:effectLst>
            <a:glow>
              <a:schemeClr val="accent1">
                <a:alpha val="40000"/>
              </a:schemeClr>
            </a:glow>
            <a:outerShdw blurRad="101600" sx="64000" sy="64000" rotWithShape="0">
              <a:schemeClr val="tx1"/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254000" h="31750"/>
            <a:bevelB w="0" h="38100"/>
            <a:extrusionClr>
              <a:schemeClr val="bg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ES_tradnl" sz="1400" b="1" dirty="0">
                <a:solidFill>
                  <a:schemeClr val="bg1"/>
                </a:solidFill>
                <a:latin typeface="+mj-lt"/>
                <a:sym typeface="Calibri" panose="020F0502020204030204" pitchFamily="34" charset="0"/>
              </a:rPr>
              <a:t>4</a:t>
            </a:r>
          </a:p>
        </p:txBody>
      </p:sp>
      <p:sp>
        <p:nvSpPr>
          <p:cNvPr id="42" name="Rectangle 3"/>
          <p:cNvSpPr txBox="1">
            <a:spLocks/>
          </p:cNvSpPr>
          <p:nvPr/>
        </p:nvSpPr>
        <p:spPr>
          <a:xfrm>
            <a:off x="5019674" y="3084364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dirty="0">
                <a:latin typeface="+mj-lt"/>
                <a:sym typeface="Calibri" panose="020F0502020204030204" pitchFamily="34" charset="0"/>
              </a:rPr>
              <a:t>Actuar como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role model del equipo </a:t>
            </a:r>
            <a:r>
              <a:rPr lang="es-ES_tradnl" sz="1400" dirty="0">
                <a:latin typeface="+mj-lt"/>
                <a:sym typeface="Calibri" panose="020F0502020204030204" pitchFamily="34" charset="0"/>
              </a:rPr>
              <a:t>al ir a terreno para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observar un estándar, </a:t>
            </a:r>
            <a:r>
              <a:rPr lang="es-ES_tradnl" sz="1400" dirty="0">
                <a:latin typeface="+mj-lt"/>
                <a:sym typeface="Calibri" panose="020F0502020204030204" pitchFamily="34" charset="0"/>
              </a:rPr>
              <a:t>re-forzando la importancia de la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adherencia a los estándares y de la mejora continua</a:t>
            </a:r>
          </a:p>
        </p:txBody>
      </p:sp>
      <p:sp>
        <p:nvSpPr>
          <p:cNvPr id="44" name="Rectangle 3"/>
          <p:cNvSpPr txBox="1">
            <a:spLocks/>
          </p:cNvSpPr>
          <p:nvPr/>
        </p:nvSpPr>
        <p:spPr>
          <a:xfrm>
            <a:off x="5019674" y="1352212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Asegurar la mejora continua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 los procesos y estándares a través de la observación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en persona, en terreno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 la ejecución de los mismos</a:t>
            </a:r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6" name="Rectangle 3"/>
          <p:cNvSpPr txBox="1">
            <a:spLocks/>
          </p:cNvSpPr>
          <p:nvPr/>
        </p:nvSpPr>
        <p:spPr>
          <a:xfrm>
            <a:off x="5019674" y="1929596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Proveer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feedback al trabajador 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de las fortalezas y oportunidades en su ejecución del estándar y recopilar hechos para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desarrollar su rol</a:t>
            </a:r>
            <a:endParaRPr lang="es-ES_tradnl" sz="1400" dirty="0">
              <a:solidFill>
                <a:schemeClr val="tx2"/>
              </a:solidFill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49" name="Rectangle 3"/>
          <p:cNvSpPr txBox="1">
            <a:spLocks/>
          </p:cNvSpPr>
          <p:nvPr/>
        </p:nvSpPr>
        <p:spPr>
          <a:xfrm>
            <a:off x="5019674" y="2506980"/>
            <a:ext cx="6962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  <a:ea typeface="+mn-ea"/>
                <a:cs typeface="+mn-cs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300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4649" indent="-184649">
              <a:buSzPct val="120000"/>
              <a:buFont typeface="Calibri" panose="020F0502020204030204" pitchFamily="34" charset="0"/>
              <a:buChar char="▪"/>
            </a:pP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Recopilar hechos </a:t>
            </a:r>
            <a:r>
              <a:rPr lang="es-ES_tradnl" sz="1400" b="1" dirty="0">
                <a:solidFill>
                  <a:schemeClr val="tx2"/>
                </a:solidFill>
                <a:latin typeface="+mj-lt"/>
                <a:sym typeface="Calibri" panose="020F0502020204030204" pitchFamily="34" charset="0"/>
              </a:rPr>
              <a:t>directamente en terreno</a:t>
            </a:r>
            <a:r>
              <a:rPr lang="es-ES_tradnl" sz="1400" dirty="0">
                <a:solidFill>
                  <a:srgbClr val="000000"/>
                </a:solidFill>
                <a:latin typeface="+mj-lt"/>
                <a:sym typeface="Calibri" panose="020F0502020204030204" pitchFamily="34" charset="0"/>
              </a:rPr>
              <a:t>, ya sea para identificar mejores prácticas, levantar obstáculos, gatillar acciones u obtener información para RdP </a:t>
            </a: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620256" y="3608577"/>
            <a:ext cx="10362194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3014596" y="4361250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3014596" y="5113923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3014596" y="5866596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>
            <a:off x="3014596" y="2453809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3014596" y="1876425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sp>
        <p:nvSpPr>
          <p:cNvPr id="59" name="Line 26"/>
          <p:cNvSpPr>
            <a:spLocks noChangeShapeType="1"/>
          </p:cNvSpPr>
          <p:nvPr/>
        </p:nvSpPr>
        <p:spPr bwMode="auto">
          <a:xfrm>
            <a:off x="3014596" y="3031193"/>
            <a:ext cx="8967853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ES_tradnl" sz="1400" dirty="0">
              <a:latin typeface="+mj-lt"/>
              <a:sym typeface="Calibri" panose="020F0502020204030204" pitchFamily="34" charset="0"/>
            </a:endParaRPr>
          </a:p>
        </p:txBody>
      </p:sp>
      <p:pic>
        <p:nvPicPr>
          <p:cNvPr id="60" name="Picture 1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67" y="1353392"/>
            <a:ext cx="468682" cy="468682"/>
          </a:xfrm>
          <a:prstGeom prst="rect">
            <a:avLst/>
          </a:prstGeom>
        </p:spPr>
      </p:pic>
      <p:pic>
        <p:nvPicPr>
          <p:cNvPr id="75" name="Picture 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63" y="2477727"/>
            <a:ext cx="502491" cy="502491"/>
          </a:xfrm>
          <a:prstGeom prst="rect">
            <a:avLst/>
          </a:prstGeom>
        </p:spPr>
      </p:pic>
      <p:pic>
        <p:nvPicPr>
          <p:cNvPr id="76" name="Picture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63" y="1898147"/>
            <a:ext cx="502491" cy="502491"/>
          </a:xfrm>
          <a:prstGeom prst="rect">
            <a:avLst/>
          </a:prstGeom>
        </p:spPr>
      </p:pic>
      <p:pic>
        <p:nvPicPr>
          <p:cNvPr id="77" name="Picture 4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758" y="3118035"/>
            <a:ext cx="403701" cy="403701"/>
          </a:xfrm>
          <a:prstGeom prst="rect">
            <a:avLst/>
          </a:prstGeom>
        </p:spPr>
      </p:pic>
      <p:pic>
        <p:nvPicPr>
          <p:cNvPr id="78" name="Picture 8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36" y="4510317"/>
            <a:ext cx="454539" cy="454539"/>
          </a:xfrm>
          <a:prstGeom prst="rect">
            <a:avLst/>
          </a:prstGeom>
        </p:spPr>
      </p:pic>
      <p:pic>
        <p:nvPicPr>
          <p:cNvPr id="79" name="Picture 8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203" y="6028454"/>
            <a:ext cx="428963" cy="428963"/>
          </a:xfrm>
          <a:prstGeom prst="rect">
            <a:avLst/>
          </a:prstGeom>
        </p:spPr>
      </p:pic>
      <p:pic>
        <p:nvPicPr>
          <p:cNvPr id="80" name="Picture 8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48" y="3772556"/>
            <a:ext cx="424715" cy="424715"/>
          </a:xfrm>
          <a:prstGeom prst="rect">
            <a:avLst/>
          </a:prstGeom>
        </p:spPr>
      </p:pic>
      <p:pic>
        <p:nvPicPr>
          <p:cNvPr id="81" name="Picture 8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36" y="5273633"/>
            <a:ext cx="433252" cy="4332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F92AD-DFAB-42B9-9247-036CB6D9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Las confirmaciones de procesos buscan lograr 4 objetivos principales y tienen 4 elementos claves para su ejecución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84901158-BD66-49F2-A3BC-9561719A77B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58" name="1. On-page tracker 1.">
            <a:extLst>
              <a:ext uri="{FF2B5EF4-FFF2-40B4-BE49-F238E27FC236}">
                <a16:creationId xmlns:a16="http://schemas.microsoft.com/office/drawing/2014/main" xmlns="" id="{8FF68102-7984-4F94-AC39-C0774E4C8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5" grpId="0" animBg="1"/>
      <p:bldP spid="47" grpId="0" animBg="1"/>
      <p:bldP spid="26" grpId="0" animBg="1"/>
      <p:bldP spid="27" grpId="0" animBg="1"/>
      <p:bldP spid="30" grpId="0"/>
      <p:bldP spid="31" grpId="0" animBg="1"/>
      <p:bldP spid="32" grpId="0"/>
      <p:bldP spid="29" grpId="0" animBg="1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2" grpId="0"/>
      <p:bldP spid="44" grpId="0"/>
      <p:bldP spid="46" grpId="0"/>
      <p:bldP spid="49" grpId="0"/>
      <p:bldP spid="28" grpId="0" animBg="1"/>
      <p:bldP spid="50" grpId="0" animBg="1"/>
      <p:bldP spid="51" grpId="0" animBg="1"/>
      <p:bldP spid="53" grpId="0" animBg="1"/>
      <p:bldP spid="55" grpId="0" animBg="1"/>
      <p:bldP spid="56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5136026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0" name="Diapositiva de think-cell" r:id="rId6" imgW="530" imgH="528" progId="TCLayout.ActiveDocument.1">
                  <p:embed/>
                </p:oleObj>
              </mc:Choice>
              <mc:Fallback>
                <p:oleObj name="Diapositiva de think-cell" r:id="rId6" imgW="530" imgH="528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2"/>
          <p:cNvSpPr>
            <a:spLocks noChangeArrowheads="1"/>
          </p:cNvSpPr>
          <p:nvPr/>
        </p:nvSpPr>
        <p:spPr bwMode="gray">
          <a:xfrm>
            <a:off x="1696259" y="1503868"/>
            <a:ext cx="7271970" cy="481120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dirty="0"/>
          </a:p>
        </p:txBody>
      </p:sp>
      <p:grpSp>
        <p:nvGrpSpPr>
          <p:cNvPr id="61" name="Group 25"/>
          <p:cNvGrpSpPr/>
          <p:nvPr/>
        </p:nvGrpSpPr>
        <p:grpSpPr>
          <a:xfrm>
            <a:off x="10130837" y="285750"/>
            <a:ext cx="1837325" cy="220474"/>
            <a:chOff x="6565925" y="285750"/>
            <a:chExt cx="2171675" cy="216085"/>
          </a:xfrm>
        </p:grpSpPr>
        <p:sp>
          <p:nvSpPr>
            <p:cNvPr id="62" name="StickerRectangle"/>
            <p:cNvSpPr>
              <a:spLocks noChangeArrowheads="1"/>
            </p:cNvSpPr>
            <p:nvPr/>
          </p:nvSpPr>
          <p:spPr bwMode="auto">
            <a:xfrm>
              <a:off x="6565925" y="285750"/>
              <a:ext cx="2171675" cy="2160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989" tIns="0" rIns="0" bIns="27989">
              <a:spAutoFit/>
            </a:bodyPr>
            <a:lstStyle/>
            <a:p>
              <a:pPr algn="r" defTabSz="913526">
                <a:buClr>
                  <a:schemeClr val="tx2"/>
                </a:buClr>
              </a:pPr>
              <a:r>
                <a:rPr lang="es-CL" sz="1224" dirty="0">
                  <a:solidFill>
                    <a:srgbClr val="808080"/>
                  </a:solidFill>
                  <a:latin typeface="Calibri" panose="020F0502020204030204" pitchFamily="34" charset="0"/>
                </a:rPr>
                <a:t>EJEMPLO MANTENIMIENTO</a:t>
              </a:r>
            </a:p>
          </p:txBody>
        </p:sp>
        <p:cxnSp>
          <p:nvCxnSpPr>
            <p:cNvPr id="63" name="AutoShape 31"/>
            <p:cNvCxnSpPr>
              <a:cxnSpLocks noChangeShapeType="1"/>
              <a:stCxn id="62" idx="2"/>
              <a:endCxn id="62" idx="4"/>
            </p:cNvCxnSpPr>
            <p:nvPr/>
          </p:nvCxnSpPr>
          <p:spPr bwMode="auto">
            <a:xfrm>
              <a:off x="6565925" y="285750"/>
              <a:ext cx="0" cy="21608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AutoShape 32"/>
            <p:cNvCxnSpPr>
              <a:cxnSpLocks noChangeShapeType="1"/>
              <a:stCxn id="62" idx="4"/>
              <a:endCxn id="62" idx="6"/>
            </p:cNvCxnSpPr>
            <p:nvPr/>
          </p:nvCxnSpPr>
          <p:spPr bwMode="auto">
            <a:xfrm>
              <a:off x="6565925" y="501835"/>
              <a:ext cx="217167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9" name="Line 26"/>
          <p:cNvSpPr>
            <a:spLocks noChangeShapeType="1"/>
          </p:cNvSpPr>
          <p:nvPr/>
        </p:nvSpPr>
        <p:spPr bwMode="auto">
          <a:xfrm>
            <a:off x="3408031" y="2879048"/>
            <a:ext cx="5279287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600" dirty="0">
              <a:latin typeface="+mn-lt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3721008" y="3987929"/>
            <a:ext cx="4966310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600" dirty="0">
              <a:latin typeface="+mn-lt"/>
            </a:endParaRPr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4035732" y="5100519"/>
            <a:ext cx="465158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600" dirty="0">
              <a:latin typeface="+mn-lt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9089439" y="1503868"/>
            <a:ext cx="2671716" cy="481120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4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endParaRPr lang="es-CL" sz="1600" b="1" dirty="0">
              <a:latin typeface="+mn-lt"/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gray">
          <a:xfrm>
            <a:off x="9089439" y="1503868"/>
            <a:ext cx="2671716" cy="39164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s-CL" b="1" dirty="0">
                <a:solidFill>
                  <a:schemeClr val="bg1"/>
                </a:solidFill>
                <a:latin typeface="+mn-lt"/>
              </a:rPr>
              <a:t>¿En qué consiste?</a:t>
            </a:r>
          </a:p>
        </p:txBody>
      </p:sp>
      <p:sp>
        <p:nvSpPr>
          <p:cNvPr id="42" name="Rectangle 27"/>
          <p:cNvSpPr/>
          <p:nvPr/>
        </p:nvSpPr>
        <p:spPr bwMode="auto">
          <a:xfrm>
            <a:off x="5086843" y="4302905"/>
            <a:ext cx="2732507" cy="2512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600" b="1" dirty="0">
              <a:latin typeface="+mn-lt"/>
            </a:endParaRPr>
          </a:p>
        </p:txBody>
      </p:sp>
      <p:sp>
        <p:nvSpPr>
          <p:cNvPr id="44" name="Rectangle 8"/>
          <p:cNvSpPr txBox="1">
            <a:spLocks/>
          </p:cNvSpPr>
          <p:nvPr/>
        </p:nvSpPr>
        <p:spPr>
          <a:xfrm>
            <a:off x="5130782" y="1901163"/>
            <a:ext cx="268856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Confirmación de rol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Desarrollo de Rol</a:t>
            </a:r>
          </a:p>
        </p:txBody>
      </p:sp>
      <p:grpSp>
        <p:nvGrpSpPr>
          <p:cNvPr id="45" name="Group 8"/>
          <p:cNvGrpSpPr>
            <a:grpSpLocks/>
          </p:cNvGrpSpPr>
          <p:nvPr/>
        </p:nvGrpSpPr>
        <p:grpSpPr>
          <a:xfrm>
            <a:off x="5130781" y="1607018"/>
            <a:ext cx="2688568" cy="230951"/>
            <a:chOff x="3043600" y="1334035"/>
            <a:chExt cx="3217650" cy="225211"/>
          </a:xfrm>
        </p:grpSpPr>
        <p:sp>
          <p:nvSpPr>
            <p:cNvPr id="84" name="Rectangle 16"/>
            <p:cNvSpPr txBox="1">
              <a:spLocks noChangeArrowheads="1"/>
            </p:cNvSpPr>
            <p:nvPr/>
          </p:nvSpPr>
          <p:spPr bwMode="gray">
            <a:xfrm>
              <a:off x="3043601" y="1334035"/>
              <a:ext cx="3217649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s-CL" b="1" kern="0" dirty="0">
                  <a:solidFill>
                    <a:schemeClr val="tx2"/>
                  </a:solidFill>
                </a:rPr>
                <a:t>Práctica LM de cada rol</a:t>
              </a:r>
            </a:p>
          </p:txBody>
        </p:sp>
        <p:cxnSp>
          <p:nvCxnSpPr>
            <p:cNvPr id="85" name="Straight Connector 9"/>
            <p:cNvCxnSpPr>
              <a:cxnSpLocks/>
            </p:cNvCxnSpPr>
            <p:nvPr/>
          </p:nvCxnSpPr>
          <p:spPr bwMode="auto">
            <a:xfrm>
              <a:off x="3043600" y="1559246"/>
              <a:ext cx="321764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Rectangle 8"/>
          <p:cNvSpPr txBox="1">
            <a:spLocks/>
          </p:cNvSpPr>
          <p:nvPr/>
        </p:nvSpPr>
        <p:spPr>
          <a:xfrm>
            <a:off x="5130782" y="2941046"/>
            <a:ext cx="268856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Confirmación  de rol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Desarrollo de Rol</a:t>
            </a:r>
          </a:p>
        </p:txBody>
      </p:sp>
      <p:sp>
        <p:nvSpPr>
          <p:cNvPr id="47" name="Rectangle 8"/>
          <p:cNvSpPr txBox="1">
            <a:spLocks/>
          </p:cNvSpPr>
          <p:nvPr/>
        </p:nvSpPr>
        <p:spPr>
          <a:xfrm>
            <a:off x="5130782" y="4051781"/>
            <a:ext cx="268856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Diálogo de desempeño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Confirmación de procesos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Resolución de problemas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Desarrollo de Rol</a:t>
            </a:r>
          </a:p>
        </p:txBody>
      </p:sp>
      <p:sp>
        <p:nvSpPr>
          <p:cNvPr id="48" name="Curved Left Arrow 26"/>
          <p:cNvSpPr/>
          <p:nvPr/>
        </p:nvSpPr>
        <p:spPr bwMode="auto">
          <a:xfrm>
            <a:off x="8083407" y="4334381"/>
            <a:ext cx="603911" cy="1236583"/>
          </a:xfrm>
          <a:prstGeom prst="curvedLef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7" tIns="46649" rIns="93297" bIns="46649" numCol="1" rtlCol="0" anchor="t" anchorCtr="0" compatLnSpc="1">
            <a:prstTxWarp prst="textNoShape">
              <a:avLst/>
            </a:prstTxWarp>
          </a:bodyPr>
          <a:lstStyle/>
          <a:p>
            <a:pPr defTabSz="932962"/>
            <a:endParaRPr lang="es-CL" sz="1600" b="1" dirty="0">
              <a:latin typeface="+mn-lt"/>
            </a:endParaRPr>
          </a:p>
        </p:txBody>
      </p:sp>
      <p:sp>
        <p:nvSpPr>
          <p:cNvPr id="49" name="Freeform 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 flipH="1">
            <a:off x="7757994" y="5202099"/>
            <a:ext cx="227979" cy="444448"/>
          </a:xfrm>
          <a:custGeom>
            <a:avLst/>
            <a:gdLst>
              <a:gd name="T0" fmla="*/ 0 w 137"/>
              <a:gd name="T1" fmla="*/ 0 h 1092"/>
              <a:gd name="T2" fmla="*/ 78 w 137"/>
              <a:gd name="T3" fmla="*/ 0 h 1092"/>
              <a:gd name="T4" fmla="*/ 78 w 137"/>
              <a:gd name="T5" fmla="*/ 508 h 1092"/>
              <a:gd name="T6" fmla="*/ 137 w 137"/>
              <a:gd name="T7" fmla="*/ 546 h 1092"/>
              <a:gd name="T8" fmla="*/ 78 w 137"/>
              <a:gd name="T9" fmla="*/ 584 h 1092"/>
              <a:gd name="T10" fmla="*/ 78 w 137"/>
              <a:gd name="T11" fmla="*/ 1092 h 1092"/>
              <a:gd name="T12" fmla="*/ 0 w 137"/>
              <a:gd name="T13" fmla="*/ 1092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1092">
                <a:moveTo>
                  <a:pt x="0" y="0"/>
                </a:moveTo>
                <a:lnTo>
                  <a:pt x="78" y="0"/>
                </a:lnTo>
                <a:lnTo>
                  <a:pt x="78" y="508"/>
                </a:lnTo>
                <a:lnTo>
                  <a:pt x="137" y="546"/>
                </a:lnTo>
                <a:lnTo>
                  <a:pt x="78" y="584"/>
                </a:lnTo>
                <a:lnTo>
                  <a:pt x="78" y="1092"/>
                </a:lnTo>
                <a:lnTo>
                  <a:pt x="0" y="1092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s-CL" sz="1600" dirty="0">
              <a:latin typeface="+mn-lt"/>
            </a:endParaRPr>
          </a:p>
        </p:txBody>
      </p:sp>
      <p:sp>
        <p:nvSpPr>
          <p:cNvPr id="96" name="Rectangle 8"/>
          <p:cNvSpPr txBox="1">
            <a:spLocks/>
          </p:cNvSpPr>
          <p:nvPr/>
        </p:nvSpPr>
        <p:spPr>
          <a:xfrm>
            <a:off x="5130780" y="5148455"/>
            <a:ext cx="2688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285750" lvl="0" indent="-285750" defTabSz="895350">
              <a:buClr>
                <a:schemeClr val="tx2"/>
              </a:buClr>
              <a:buFont typeface="Arial" panose="020B0604020202020204" pitchFamily="34" charset="0"/>
              <a:buChar char="•"/>
              <a:defRPr sz="1400" b="0">
                <a:latin typeface="+mn-lt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Procedimientos</a:t>
            </a:r>
          </a:p>
          <a:p>
            <a:pPr marL="184649" indent="-184649">
              <a:buFont typeface="Wingdings" panose="05000000000000000000" pitchFamily="2" charset="2"/>
              <a:buChar char="§"/>
            </a:pPr>
            <a:r>
              <a:rPr lang="es-CL" sz="1600" dirty="0"/>
              <a:t>Estándares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A3245-234A-48CF-AE82-E58B2A9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0" y="397773"/>
            <a:ext cx="9055371" cy="615553"/>
          </a:xfrm>
        </p:spPr>
        <p:txBody>
          <a:bodyPr/>
          <a:lstStyle/>
          <a:p>
            <a:r>
              <a:rPr lang="es-ES" dirty="0"/>
              <a:t>La confirmación de procesos es la práctica en que </a:t>
            </a:r>
            <a:br>
              <a:rPr lang="es-ES" dirty="0"/>
            </a:br>
            <a:r>
              <a:rPr lang="es-ES" dirty="0"/>
              <a:t>el líder observa en terreno para mejorar los estándares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8C32788C-7490-4A77-BF6A-843A680590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65" name="1. On-page tracker 1.">
            <a:extLst>
              <a:ext uri="{FF2B5EF4-FFF2-40B4-BE49-F238E27FC236}">
                <a16:creationId xmlns:a16="http://schemas.microsoft.com/office/drawing/2014/main" xmlns="" id="{BFA71F02-57A8-477D-B519-2E97E8C4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FB25588-B413-4404-9DDF-26A7373BFFA7}"/>
              </a:ext>
            </a:extLst>
          </p:cNvPr>
          <p:cNvGrpSpPr/>
          <p:nvPr/>
        </p:nvGrpSpPr>
        <p:grpSpPr>
          <a:xfrm>
            <a:off x="1832662" y="1770581"/>
            <a:ext cx="3176908" cy="4430199"/>
            <a:chOff x="1699312" y="1761056"/>
            <a:chExt cx="2516048" cy="44301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BEEDC436-61E6-499A-9FD0-2FD526584609}"/>
                </a:ext>
              </a:extLst>
            </p:cNvPr>
            <p:cNvGrpSpPr/>
            <p:nvPr/>
          </p:nvGrpSpPr>
          <p:grpSpPr>
            <a:xfrm>
              <a:off x="1699312" y="1761056"/>
              <a:ext cx="2516048" cy="4430199"/>
              <a:chOff x="1617835" y="1761056"/>
              <a:chExt cx="2516048" cy="4430199"/>
            </a:xfrm>
            <a:solidFill>
              <a:schemeClr val="accent1"/>
            </a:solidFill>
          </p:grpSpPr>
          <p:sp>
            <p:nvSpPr>
              <p:cNvPr id="50" name="Freeform 168"/>
              <p:cNvSpPr>
                <a:spLocks/>
              </p:cNvSpPr>
              <p:nvPr/>
            </p:nvSpPr>
            <p:spPr bwMode="gray">
              <a:xfrm>
                <a:off x="2560259" y="1761056"/>
                <a:ext cx="632945" cy="1108466"/>
              </a:xfrm>
              <a:custGeom>
                <a:avLst/>
                <a:gdLst>
                  <a:gd name="T0" fmla="*/ 182 w 362"/>
                  <a:gd name="T1" fmla="*/ 0 h 907"/>
                  <a:gd name="T2" fmla="*/ 0 w 362"/>
                  <a:gd name="T3" fmla="*/ 907 h 907"/>
                  <a:gd name="T4" fmla="*/ 362 w 362"/>
                  <a:gd name="T5" fmla="*/ 907 h 907"/>
                  <a:gd name="T6" fmla="*/ 182 w 362"/>
                  <a:gd name="T7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" h="907">
                    <a:moveTo>
                      <a:pt x="182" y="0"/>
                    </a:moveTo>
                    <a:lnTo>
                      <a:pt x="0" y="907"/>
                    </a:lnTo>
                    <a:lnTo>
                      <a:pt x="362" y="907"/>
                    </a:lnTo>
                    <a:lnTo>
                      <a:pt x="182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6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1" name="Freeform 170"/>
              <p:cNvSpPr>
                <a:spLocks/>
              </p:cNvSpPr>
              <p:nvPr/>
            </p:nvSpPr>
            <p:spPr bwMode="gray">
              <a:xfrm>
                <a:off x="2247283" y="2869523"/>
                <a:ext cx="1258898" cy="1108466"/>
              </a:xfrm>
              <a:custGeom>
                <a:avLst/>
                <a:gdLst>
                  <a:gd name="T0" fmla="*/ 541 w 720"/>
                  <a:gd name="T1" fmla="*/ 0 h 907"/>
                  <a:gd name="T2" fmla="*/ 179 w 720"/>
                  <a:gd name="T3" fmla="*/ 0 h 907"/>
                  <a:gd name="T4" fmla="*/ 0 w 720"/>
                  <a:gd name="T5" fmla="*/ 907 h 907"/>
                  <a:gd name="T6" fmla="*/ 720 w 720"/>
                  <a:gd name="T7" fmla="*/ 907 h 907"/>
                  <a:gd name="T8" fmla="*/ 541 w 720"/>
                  <a:gd name="T9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0" h="907">
                    <a:moveTo>
                      <a:pt x="541" y="0"/>
                    </a:moveTo>
                    <a:lnTo>
                      <a:pt x="179" y="0"/>
                    </a:lnTo>
                    <a:lnTo>
                      <a:pt x="0" y="907"/>
                    </a:lnTo>
                    <a:lnTo>
                      <a:pt x="720" y="907"/>
                    </a:lnTo>
                    <a:lnTo>
                      <a:pt x="541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6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5" name="Freeform 169"/>
              <p:cNvSpPr>
                <a:spLocks/>
              </p:cNvSpPr>
              <p:nvPr/>
            </p:nvSpPr>
            <p:spPr bwMode="gray">
              <a:xfrm>
                <a:off x="1932558" y="3977989"/>
                <a:ext cx="1888347" cy="1104800"/>
              </a:xfrm>
              <a:custGeom>
                <a:avLst/>
                <a:gdLst>
                  <a:gd name="T0" fmla="*/ 180 w 1080"/>
                  <a:gd name="T1" fmla="*/ 0 h 904"/>
                  <a:gd name="T2" fmla="*/ 0 w 1080"/>
                  <a:gd name="T3" fmla="*/ 904 h 904"/>
                  <a:gd name="T4" fmla="*/ 1080 w 1080"/>
                  <a:gd name="T5" fmla="*/ 904 h 904"/>
                  <a:gd name="T6" fmla="*/ 900 w 1080"/>
                  <a:gd name="T7" fmla="*/ 0 h 904"/>
                  <a:gd name="T8" fmla="*/ 180 w 1080"/>
                  <a:gd name="T9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0" h="904">
                    <a:moveTo>
                      <a:pt x="180" y="0"/>
                    </a:moveTo>
                    <a:lnTo>
                      <a:pt x="0" y="904"/>
                    </a:lnTo>
                    <a:lnTo>
                      <a:pt x="1080" y="904"/>
                    </a:lnTo>
                    <a:lnTo>
                      <a:pt x="900" y="0"/>
                    </a:lnTo>
                    <a:lnTo>
                      <a:pt x="180" y="0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6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9" name="Freeform 167"/>
              <p:cNvSpPr>
                <a:spLocks/>
              </p:cNvSpPr>
              <p:nvPr/>
            </p:nvSpPr>
            <p:spPr bwMode="gray">
              <a:xfrm>
                <a:off x="1617835" y="5082789"/>
                <a:ext cx="2516048" cy="1108466"/>
              </a:xfrm>
              <a:custGeom>
                <a:avLst/>
                <a:gdLst>
                  <a:gd name="T0" fmla="*/ 0 w 1439"/>
                  <a:gd name="T1" fmla="*/ 907 h 907"/>
                  <a:gd name="T2" fmla="*/ 721 w 1439"/>
                  <a:gd name="T3" fmla="*/ 907 h 907"/>
                  <a:gd name="T4" fmla="*/ 1439 w 1439"/>
                  <a:gd name="T5" fmla="*/ 907 h 907"/>
                  <a:gd name="T6" fmla="*/ 1260 w 1439"/>
                  <a:gd name="T7" fmla="*/ 0 h 907"/>
                  <a:gd name="T8" fmla="*/ 180 w 1439"/>
                  <a:gd name="T9" fmla="*/ 0 h 907"/>
                  <a:gd name="T10" fmla="*/ 0 w 1439"/>
                  <a:gd name="T11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9" h="907">
                    <a:moveTo>
                      <a:pt x="0" y="907"/>
                    </a:moveTo>
                    <a:lnTo>
                      <a:pt x="721" y="907"/>
                    </a:lnTo>
                    <a:lnTo>
                      <a:pt x="1439" y="907"/>
                    </a:lnTo>
                    <a:lnTo>
                      <a:pt x="1260" y="0"/>
                    </a:lnTo>
                    <a:lnTo>
                      <a:pt x="180" y="0"/>
                    </a:lnTo>
                    <a:lnTo>
                      <a:pt x="0" y="907"/>
                    </a:lnTo>
                    <a:close/>
                  </a:path>
                </a:pathLst>
              </a:custGeom>
              <a:grpFill/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3297" tIns="46649" rIns="93297" bIns="46649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600" b="1" dirty="0">
                  <a:solidFill>
                    <a:schemeClr val="tx2"/>
                  </a:solidFill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52" name="Rectangle 8"/>
            <p:cNvSpPr txBox="1"/>
            <p:nvPr/>
          </p:nvSpPr>
          <p:spPr>
            <a:xfrm>
              <a:off x="2266468" y="3242153"/>
              <a:ext cx="138173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600" b="1" dirty="0">
                  <a:solidFill>
                    <a:schemeClr val="tx2"/>
                  </a:solidFill>
                </a:rPr>
                <a:t>Jefe de </a:t>
              </a:r>
            </a:p>
            <a:p>
              <a:pPr algn="ctr"/>
              <a:r>
                <a:rPr lang="es-CL" sz="1600" b="1" dirty="0">
                  <a:solidFill>
                    <a:schemeClr val="tx2"/>
                  </a:solidFill>
                </a:rPr>
                <a:t>Unidad</a:t>
              </a:r>
              <a:endParaRPr lang="es-CL" sz="1600" b="1" baseline="30000" dirty="0">
                <a:solidFill>
                  <a:schemeClr val="tx2"/>
                </a:solidFill>
              </a:endParaRPr>
            </a:p>
          </p:txBody>
        </p:sp>
        <p:sp>
          <p:nvSpPr>
            <p:cNvPr id="53" name="Rectangle 8"/>
            <p:cNvSpPr txBox="1"/>
            <p:nvPr/>
          </p:nvSpPr>
          <p:spPr>
            <a:xfrm>
              <a:off x="2173289" y="2256100"/>
              <a:ext cx="1568094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600" b="1" dirty="0">
                  <a:solidFill>
                    <a:schemeClr val="tx2"/>
                  </a:solidFill>
                </a:rPr>
                <a:t>Subgerente de Mantenimiento</a:t>
              </a:r>
            </a:p>
          </p:txBody>
        </p:sp>
        <p:sp>
          <p:nvSpPr>
            <p:cNvPr id="56" name="Rectangle 8"/>
            <p:cNvSpPr txBox="1"/>
            <p:nvPr/>
          </p:nvSpPr>
          <p:spPr>
            <a:xfrm>
              <a:off x="2266468" y="4164169"/>
              <a:ext cx="1381736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600" b="1" dirty="0">
                  <a:solidFill>
                    <a:schemeClr val="tx2"/>
                  </a:solidFill>
                </a:rPr>
                <a:t>Jefe de Área / Coordinador de Turno</a:t>
              </a:r>
            </a:p>
          </p:txBody>
        </p:sp>
        <p:sp>
          <p:nvSpPr>
            <p:cNvPr id="60" name="Rectangle 8"/>
            <p:cNvSpPr txBox="1"/>
            <p:nvPr/>
          </p:nvSpPr>
          <p:spPr>
            <a:xfrm>
              <a:off x="2266468" y="5577832"/>
              <a:ext cx="138173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defTabSz="895350">
                <a:buClr>
                  <a:schemeClr val="tx2"/>
                </a:buClr>
                <a:defRPr>
                  <a:latin typeface="+mn-lt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/>
              <a:r>
                <a:rPr lang="es-CL" sz="1600" b="1" dirty="0">
                  <a:solidFill>
                    <a:schemeClr val="tx2"/>
                  </a:solidFill>
                </a:rPr>
                <a:t>Mantenedores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13B294-9D11-4AF5-988F-4CCB8AFF7BAB}"/>
              </a:ext>
            </a:extLst>
          </p:cNvPr>
          <p:cNvSpPr txBox="1"/>
          <p:nvPr/>
        </p:nvSpPr>
        <p:spPr>
          <a:xfrm>
            <a:off x="9185631" y="1958313"/>
            <a:ext cx="2409812" cy="430887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s-ES" dirty="0"/>
              <a:t>Es una </a:t>
            </a:r>
            <a:r>
              <a:rPr lang="es-ES" b="1" dirty="0">
                <a:solidFill>
                  <a:schemeClr val="tx2"/>
                </a:solidFill>
              </a:rPr>
              <a:t>sesión uno a uno </a:t>
            </a:r>
            <a:r>
              <a:rPr lang="es-ES" dirty="0"/>
              <a:t>donde el líder “va y observa” al trabajador </a:t>
            </a:r>
            <a:r>
              <a:rPr lang="es-ES" b="1" dirty="0">
                <a:solidFill>
                  <a:schemeClr val="tx2"/>
                </a:solidFill>
              </a:rPr>
              <a:t>en terreno</a:t>
            </a:r>
            <a:r>
              <a:rPr lang="es-ES" dirty="0"/>
              <a:t> para así determinar si un </a:t>
            </a:r>
            <a:r>
              <a:rPr lang="es-ES" b="1" dirty="0">
                <a:solidFill>
                  <a:schemeClr val="tx2"/>
                </a:solidFill>
              </a:rPr>
              <a:t>proceso relevante</a:t>
            </a:r>
            <a:r>
              <a:rPr lang="es-ES" dirty="0"/>
              <a:t> está logrando su condición objetivo y para </a:t>
            </a:r>
            <a:r>
              <a:rPr lang="es-ES" b="1" dirty="0">
                <a:solidFill>
                  <a:schemeClr val="tx2"/>
                </a:solidFill>
              </a:rPr>
              <a:t>asegurar la mejora continua</a:t>
            </a:r>
          </a:p>
          <a:p>
            <a:pPr lvl="1">
              <a:spcBef>
                <a:spcPct val="50000"/>
              </a:spcBef>
            </a:pPr>
            <a:r>
              <a:rPr lang="es-ES" dirty="0"/>
              <a:t>Esta evaluación se realiza con un </a:t>
            </a:r>
            <a:r>
              <a:rPr lang="es-ES" b="1" dirty="0" err="1">
                <a:solidFill>
                  <a:schemeClr val="tx2"/>
                </a:solidFill>
              </a:rPr>
              <a:t>checklist</a:t>
            </a:r>
            <a:r>
              <a:rPr lang="es-ES" b="1" dirty="0">
                <a:solidFill>
                  <a:schemeClr val="tx2"/>
                </a:solidFill>
              </a:rPr>
              <a:t> guía</a:t>
            </a:r>
            <a:r>
              <a:rPr lang="es-ES" dirty="0"/>
              <a:t> que ayuda a los líderes a </a:t>
            </a:r>
            <a:r>
              <a:rPr lang="es-ES" b="1" dirty="0">
                <a:solidFill>
                  <a:schemeClr val="tx2"/>
                </a:solidFill>
              </a:rPr>
              <a:t>observar</a:t>
            </a:r>
            <a:r>
              <a:rPr lang="es-ES" dirty="0"/>
              <a:t>, </a:t>
            </a:r>
            <a:r>
              <a:rPr lang="es-ES" b="1" dirty="0">
                <a:solidFill>
                  <a:schemeClr val="tx2"/>
                </a:solidFill>
              </a:rPr>
              <a:t>calibrar</a:t>
            </a:r>
            <a:r>
              <a:rPr lang="es-ES" dirty="0"/>
              <a:t> y </a:t>
            </a:r>
            <a:r>
              <a:rPr lang="es-ES" b="1" dirty="0">
                <a:solidFill>
                  <a:schemeClr val="tx2"/>
                </a:solidFill>
              </a:rPr>
              <a:t>mejorar</a:t>
            </a:r>
            <a:r>
              <a:rPr lang="es-ES" dirty="0"/>
              <a:t> la implementación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5724273"/>
              </p:ext>
            </p:extLst>
          </p:nvPr>
        </p:nvGraphicFramePr>
        <p:xfrm>
          <a:off x="1525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8" name="Diapositiva de think-cell" r:id="rId10" imgW="270" imgH="270" progId="TCLayout.ActiveDocument.1">
                  <p:embed/>
                </p:oleObj>
              </mc:Choice>
              <mc:Fallback>
                <p:oleObj name="Diapositiva de think-cell" r:id="rId10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5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1524270" y="1"/>
            <a:ext cx="16197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_tradnl" sz="1665" dirty="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Text Placeholder 2">
            <a:hlinkClick r:id="rId12" action="ppaction://hlinksldjump"/>
            <a:extLst>
              <a:ext uri="{FF2B5EF4-FFF2-40B4-BE49-F238E27FC236}">
                <a16:creationId xmlns:a16="http://schemas.microsoft.com/office/drawing/2014/main" xmlns="" id="{37C6AD8F-C722-4104-8094-4569E49F91D2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3725863" y="2570163"/>
            <a:ext cx="4740275" cy="41433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wrap="square" lIns="92075" tIns="82550" rIns="0" bIns="82550" numCol="1" spcCol="0" rtlCol="0" anchor="ctr" anchorCtr="0">
            <a:no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749300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Sistema de </a:t>
            </a:r>
            <a:r>
              <a:rPr lang="es-ES" sz="1632" b="1" dirty="0" err="1">
                <a:solidFill>
                  <a:schemeClr val="tx2"/>
                </a:solidFill>
                <a:ea typeface="+mn-ea"/>
                <a:sym typeface="+mn-lt"/>
              </a:rPr>
              <a:t>Gestién</a:t>
            </a:r>
            <a:r>
              <a:rPr lang="es-ES" sz="1632" b="1" dirty="0">
                <a:solidFill>
                  <a:schemeClr val="tx2"/>
                </a:solidFill>
                <a:ea typeface="+mn-ea"/>
                <a:sym typeface="+mn-lt"/>
              </a:rPr>
              <a:t>: Desarrollo de personas</a:t>
            </a:r>
          </a:p>
        </p:txBody>
      </p:sp>
      <p:sp>
        <p:nvSpPr>
          <p:cNvPr id="17" name="Text Placeholder 2">
            <a:hlinkClick r:id="rId12" action="ppaction://hlinksldjump"/>
            <a:extLst>
              <a:ext uri="{FF2B5EF4-FFF2-40B4-BE49-F238E27FC236}">
                <a16:creationId xmlns:a16="http://schemas.microsoft.com/office/drawing/2014/main" xmlns="" id="{EDE30441-A255-43A5-97CC-C52E7E25D274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725863" y="2984500"/>
            <a:ext cx="4740275" cy="45878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wrap="square" lIns="92075" tIns="92075" rIns="0" bIns="92075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800" dirty="0">
                <a:latin typeface="+mn-lt"/>
                <a:sym typeface="+mn-lt"/>
              </a:rPr>
              <a:t>Confirmación de Procesos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CDE05254-9442-4575-8E7B-45C4FBB8194E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3725863" y="3443288"/>
            <a:ext cx="4740275" cy="422275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  <a:extLst/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bg1"/>
              </a:buClr>
              <a:buSzPct val="120000"/>
              <a:buFont typeface="Arial" charset="0"/>
              <a:buChar char="–"/>
            </a:pPr>
            <a:r>
              <a:rPr lang="es-ES_tradnl" sz="1665" b="1" dirty="0" smtClean="0">
                <a:solidFill>
                  <a:schemeClr val="bg1"/>
                </a:solidFill>
                <a:latin typeface="+mn-lt"/>
                <a:sym typeface="+mn-lt"/>
              </a:rPr>
              <a:t>Confirmaciones de Rol</a:t>
            </a:r>
            <a:endParaRPr lang="es-ES_tradnl" sz="1665" b="1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19" name="Text Placeholder 2">
            <a:hlinkClick r:id="rId13" action="ppaction://hlinksldjump"/>
            <a:extLst>
              <a:ext uri="{FF2B5EF4-FFF2-40B4-BE49-F238E27FC236}">
                <a16:creationId xmlns:a16="http://schemas.microsoft.com/office/drawing/2014/main" xmlns="" id="{9EB5085A-50F5-49B5-B9C3-AC5F57F523A9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3725863" y="3865563"/>
            <a:ext cx="4740275" cy="4222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</a14:hiddenLine>
            </a:ext>
          </a:extLst>
        </p:spPr>
        <p:txBody>
          <a:bodyPr vert="horz" wrap="square" lIns="92075" tIns="84138" rIns="0" bIns="84138" numCol="1" spcCol="0" rtlCol="0" anchor="ctr" anchorCtr="0">
            <a:noAutofit/>
          </a:bodyPr>
          <a:lstStyle/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_tradnl" sz="1665" dirty="0" smtClean="0">
                <a:latin typeface="+mn-lt"/>
                <a:sym typeface="+mn-lt"/>
              </a:rPr>
              <a:t>Desarrollo de Rol</a:t>
            </a:r>
            <a:endParaRPr lang="es-ES_tradnl" sz="1665" dirty="0">
              <a:latin typeface="+mn-lt"/>
              <a:sym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70733-0E9C-4A81-B117-D903B313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AB003819-2522-46C2-B6DF-3E73B3F746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799" y="97913"/>
            <a:ext cx="571500" cy="577474"/>
          </a:xfrm>
          <a:prstGeom prst="rect">
            <a:avLst/>
          </a:prstGeom>
        </p:spPr>
      </p:pic>
      <p:sp>
        <p:nvSpPr>
          <p:cNvPr id="40" name="1. On-page tracker 1.">
            <a:extLst>
              <a:ext uri="{FF2B5EF4-FFF2-40B4-BE49-F238E27FC236}">
                <a16:creationId xmlns:a16="http://schemas.microsoft.com/office/drawing/2014/main" xmlns="" id="{6398BB96-9096-464D-B0C8-B421FBF73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3" y="661990"/>
            <a:ext cx="9517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_tradnl" sz="1200" dirty="0">
                <a:solidFill>
                  <a:srgbClr val="808080"/>
                </a:solidFill>
                <a:latin typeface="+mn-lt"/>
                <a:ea typeface="+mj-ea"/>
                <a:sym typeface="Calibri" panose="020F0502020204030204" pitchFamily="34" charset="0"/>
              </a:rPr>
              <a:t>Confirmación de Proceso</a:t>
            </a:r>
            <a:endParaRPr lang="es-ES_tradnl" sz="1200" baseline="0" dirty="0">
              <a:solidFill>
                <a:srgbClr val="808080"/>
              </a:solidFill>
              <a:latin typeface="+mn-lt"/>
              <a:ea typeface="+mj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2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14"/>
  <p:tag name="ACCENT" val="4"/>
  <p:tag name="LINE" val="2"/>
  <p:tag name="ISNEWSLIDENUMBER" val="False"/>
  <p:tag name="NEWNAMES" val="True"/>
  <p:tag name="NEWNAMES4" val="True"/>
  <p:tag name="MTBTACCENT" val="Text2"/>
  <p:tag name="PREVIOUSNAME" val="C:\Users\Benjamin Garnham\Box Sync\QCP - BEST Ola 2\5. Trainings (Compartida)\Sistemas de Gestión Ola 2 Laja\Capacitación Desarrollo de Personas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eFuvQpa0Wn5hPWJGcZX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fvGi.cSai1ofxr9KHmt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4EeXgRkTsOKaJzhdQ89e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Ut6V3tRaiVeXEXkOeNg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XyjZLKrRzSpFwQHKYzlp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tv1_qhTM.7Kv9MjQbLK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eFuvQpa0Wn5hPWJGcZX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eFuvQpa0Wn5hPWJGcZX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fvGi.cSai1ofxr9KHmt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En.NSJTYiVDXVU_Tx0N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1W998uRJ2ElSEujRY87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6m3wfjQAOjLh6AFvdHD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9.ZIw5MSaC1aklT5Dm6I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Tt6aISx0SaNnwXpEjno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tXO1LuBUmjP33wHhxPT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_mqx9lxI0CP7urG8IUK3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BzmJ0oKdz63pbUnv8zw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BzmJ0oKdz63pbUnv8zw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2REoC5bRuCpvPariXxAe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NY6stWykGXmxhgDqI8u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hbfM3VcEiYU2wKN5LMA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kOhMzonECkBqtdVHkUP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F428.s5hEuAWbo3Nzz4A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UaszBt0fU.kQ62hMrPn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HcMfCQJUuhzNhPE6cXZ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hbfM3VcEiYU2wKN5LMA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1L0FjIXke29sSlahlgj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Yo2WegXkacCE2wcj1QB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gyJ20iJF0CVoYKy9jYG9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q4qJeebU2JTpx5goKpT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Cql10RzE6XDVmxjRQMj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GCiXSM0en4_CdPaRY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qpAyEG.EaMU1FMI_Igb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k.0xlhvUOlgh.WViQu0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d914dlokWbUzCdgpb1Q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2.d0QSoEu6ySSWV0u6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Hzt.4arE6djazjyf4Jp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8atGy40af_dfydNtt7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KE.LdqMUOyItIQH82BP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UfVOSg_PEOSeglrNfezo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_1fM6yNkeOZRegXGmx2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z6aL9CSUGhm4rW4NOYm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1_H4.uz2U.6gWviYpOe1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Cql10RzE6XDVmxjRQMj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GCiXSM0en4_CdPaRY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qpAyEG.EaMU1FMI_Igb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k.0xlhvUOlgh.WViQu0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d914dlokWbUzCdgpb1Q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2.d0QSoEu6ySSWV0u6s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Hzt.4arE6djazjyf4Jp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8atGy40af_dfydNtt7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KE.LdqMUOyItIQH82BP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UfVOSg_PEOSeglrNfez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_1fM6yNkeOZRegXGmx2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z6aL9CSUGhm4rW4NOYm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1_H4.uz2U.6gWviYpOe1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fvGi.cSai1ofxr9KHmt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Jx_4rzRrml6n.5aw4Jp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n04TT.SH2zqRIcz2l.Q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.TfBXlS5So8hT4kD8nf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hqpx1jTQudNRYtHsMW6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CMPC_CF_QCP009">
  <a:themeElements>
    <a:clrScheme name="Current">
      <a:dk1>
        <a:srgbClr val="000000"/>
      </a:dk1>
      <a:lt1>
        <a:srgbClr val="FFFFFF"/>
      </a:lt1>
      <a:dk2>
        <a:srgbClr val="009A46"/>
      </a:dk2>
      <a:lt2>
        <a:srgbClr val="FFFFFF"/>
      </a:lt2>
      <a:accent1>
        <a:srgbClr val="E2E2E2"/>
      </a:accent1>
      <a:accent2>
        <a:srgbClr val="92D050"/>
      </a:accent2>
      <a:accent3>
        <a:srgbClr val="808080"/>
      </a:accent3>
      <a:accent4>
        <a:srgbClr val="007033"/>
      </a:accent4>
      <a:accent5>
        <a:srgbClr val="FF6600"/>
      </a:accent5>
      <a:accent6>
        <a:srgbClr val="808080"/>
      </a:accent6>
      <a:hlink>
        <a:srgbClr val="808080"/>
      </a:hlink>
      <a:folHlink>
        <a:srgbClr val="0070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9A46"/>
        </a:dk2>
        <a:lt2>
          <a:srgbClr val="FFFFFF"/>
        </a:lt2>
        <a:accent1>
          <a:srgbClr val="E2E2E2"/>
        </a:accent1>
        <a:accent2>
          <a:srgbClr val="92D050"/>
        </a:accent2>
        <a:accent3>
          <a:srgbClr val="808080"/>
        </a:accent3>
        <a:accent4>
          <a:srgbClr val="007033"/>
        </a:accent4>
        <a:accent5>
          <a:srgbClr val="FF6600"/>
        </a:accent5>
        <a:accent6>
          <a:srgbClr val="808080"/>
        </a:accent6>
        <a:hlink>
          <a:srgbClr val="808080"/>
        </a:hlink>
        <a:folHlink>
          <a:srgbClr val="007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MPC_CF_QCP009.potx" id="{11CBA9D0-515F-4E26-BB32-795B8F6C46A6}" vid="{2781F79B-DD6D-4AF5-8F9C-3ECCAA41FA5E}"/>
    </a:ext>
  </a:extLst>
</a:theme>
</file>

<file path=ppt/theme/theme2.xml><?xml version="1.0" encoding="utf-8"?>
<a:theme xmlns:a="http://schemas.openxmlformats.org/drawingml/2006/main" name="1_CMPC_CF_QA0592">
  <a:themeElements>
    <a:clrScheme name="Current">
      <a:dk1>
        <a:srgbClr val="000000"/>
      </a:dk1>
      <a:lt1>
        <a:srgbClr val="FFFFFF"/>
      </a:lt1>
      <a:dk2>
        <a:srgbClr val="009A46"/>
      </a:dk2>
      <a:lt2>
        <a:srgbClr val="FFFFFF"/>
      </a:lt2>
      <a:accent1>
        <a:srgbClr val="E2E2E2"/>
      </a:accent1>
      <a:accent2>
        <a:srgbClr val="92D050"/>
      </a:accent2>
      <a:accent3>
        <a:srgbClr val="808080"/>
      </a:accent3>
      <a:accent4>
        <a:srgbClr val="007033"/>
      </a:accent4>
      <a:accent5>
        <a:srgbClr val="FF6600"/>
      </a:accent5>
      <a:accent6>
        <a:srgbClr val="808080"/>
      </a:accent6>
      <a:hlink>
        <a:srgbClr val="808080"/>
      </a:hlink>
      <a:folHlink>
        <a:srgbClr val="0070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9A46"/>
        </a:dk2>
        <a:lt2>
          <a:srgbClr val="FFFFFF"/>
        </a:lt2>
        <a:accent1>
          <a:srgbClr val="E2E2E2"/>
        </a:accent1>
        <a:accent2>
          <a:srgbClr val="92D050"/>
        </a:accent2>
        <a:accent3>
          <a:srgbClr val="808080"/>
        </a:accent3>
        <a:accent4>
          <a:srgbClr val="007033"/>
        </a:accent4>
        <a:accent5>
          <a:srgbClr val="FF6600"/>
        </a:accent5>
        <a:accent6>
          <a:srgbClr val="808080"/>
        </a:accent6>
        <a:hlink>
          <a:srgbClr val="808080"/>
        </a:hlink>
        <a:folHlink>
          <a:srgbClr val="007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MPC_CF_QA0592.potx" id="{6AE423BA-A362-43D2-BDFF-58BFBDD04BA7}" vid="{5AA30268-DCA7-421D-BF9A-A6186ACAD70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CMPC_CF_QCP009</Template>
  <TotalTime>0</TotalTime>
  <Words>3014</Words>
  <Application>Microsoft Office PowerPoint</Application>
  <PresentationFormat>Panorámica</PresentationFormat>
  <Paragraphs>419</Paragraphs>
  <Slides>20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 Unicode MS</vt:lpstr>
      <vt:lpstr>ＭＳ Ｐゴシック</vt:lpstr>
      <vt:lpstr>Arial</vt:lpstr>
      <vt:lpstr>Calibri</vt:lpstr>
      <vt:lpstr>Wingdings</vt:lpstr>
      <vt:lpstr>CMPC_CF_QCP009</vt:lpstr>
      <vt:lpstr>1_CMPC_CF_QA0592</vt:lpstr>
      <vt:lpstr>Diapositiva de think-cell</vt:lpstr>
      <vt:lpstr>Desarrollo de Personas</vt:lpstr>
      <vt:lpstr>Para lograr esta transformación, el modelo operacional best conlleva tres sistemas que debemos gestionar de forma integrada</vt:lpstr>
      <vt:lpstr>El Sistema de Gestión está compuesto de cuatro subsistemas</vt:lpstr>
      <vt:lpstr>…y que funcionan interconectados, reforzándose mutuamente, como en cualquier otro sistema complejo</vt:lpstr>
      <vt:lpstr> </vt:lpstr>
      <vt:lpstr>Las confirmaciones de procesos permiten detectar desviaciones de los estándares y apoyar el desarrollo de los empleados</vt:lpstr>
      <vt:lpstr>Las confirmaciones de procesos buscan lograr 4 objetivos principales y tienen 4 elementos claves para su ejecución</vt:lpstr>
      <vt:lpstr>La confirmación de procesos es la práctica en que  el líder observa en terreno para mejorar los estándares</vt:lpstr>
      <vt:lpstr> </vt:lpstr>
      <vt:lpstr>Las confirmaciones de Rol buscan lograr 4 objetivos principales y tienen 4 elementos claves para su ejecución</vt:lpstr>
      <vt:lpstr>La confirmación de rol es la práctica en que el líder de otros líderes observa si se están comportando de acuerdo a su rol</vt:lpstr>
      <vt:lpstr> </vt:lpstr>
      <vt:lpstr>El desarrollo de rol ayuda a desarrollar el equipo en términos profesionales</vt:lpstr>
      <vt:lpstr>El desarrollo de rol efectivo debe cumplir con 3 características claves</vt:lpstr>
      <vt:lpstr>Estructura 1 a 1: El líder y el colaborador se sientan en una sesión 1 a 1 a discutir los temas identificados</vt:lpstr>
      <vt:lpstr>Modelo GROW: organiza las conversaciones de manera que el líder y el colaborador encuentren soluciones para las oportunidades por medio de la formulación de preguntas</vt:lpstr>
      <vt:lpstr>Abordaje para feedback según las habilidades y la motivación del colaborador en los elementos a desarrollar</vt:lpstr>
      <vt:lpstr>Metodología estandarizada (OIES) para dar feedback de forma estructurada</vt:lpstr>
      <vt:lpstr>En las sesiones de coaching el rol del líder es de guiar, que es en donde radica la diferencia con el feedback </vt:lpstr>
      <vt:lpstr>Desarrollo de Personas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2015-09-09T11:04:28Z</cp:lastPrinted>
  <dcterms:created xsi:type="dcterms:W3CDTF">2018-07-13T03:28:16Z</dcterms:created>
  <dcterms:modified xsi:type="dcterms:W3CDTF">2019-08-09T17:48:04Z</dcterms:modified>
  <cp:category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GCompatibilityCheck Run By">
    <vt:lpwstr>Balaji Alluru</vt:lpwstr>
  </property>
  <property fmtid="{D5CDD505-2E9C-101B-9397-08002B2CF9AE}" pid="3" name="VGCompatibilityCheck Run On ">
    <vt:lpwstr>5/30/2018 11:16:36 PM</vt:lpwstr>
  </property>
</Properties>
</file>