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7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1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2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48" r:id="rId1"/>
    <p:sldMasterId id="2147483666" r:id="rId2"/>
    <p:sldMasterId id="2147483671" r:id="rId3"/>
  </p:sldMasterIdLst>
  <p:notesMasterIdLst>
    <p:notesMasterId r:id="rId20"/>
  </p:notesMasterIdLst>
  <p:handoutMasterIdLst>
    <p:handoutMasterId r:id="rId21"/>
  </p:handoutMasterIdLst>
  <p:sldIdLst>
    <p:sldId id="369" r:id="rId4"/>
    <p:sldId id="371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7" r:id="rId18"/>
    <p:sldId id="370" r:id="rId19"/>
  </p:sldIdLst>
  <p:sldSz cx="12192000" cy="6858000"/>
  <p:notesSz cx="7099300" cy="102346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1pPr>
    <a:lvl2pPr marL="466454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2pPr>
    <a:lvl3pPr marL="932909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3pPr>
    <a:lvl4pPr marL="1399362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4pPr>
    <a:lvl5pPr marL="1865817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5pPr>
    <a:lvl6pPr marL="2332271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6pPr>
    <a:lvl7pPr marL="2798726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7pPr>
    <a:lvl8pPr marL="3265180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8pPr>
    <a:lvl9pPr marL="3731635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2D"/>
    <a:srgbClr val="8DC21A"/>
    <a:srgbClr val="0563BB"/>
    <a:srgbClr val="0354B0"/>
    <a:srgbClr val="0049A6"/>
    <a:srgbClr val="0457B5"/>
    <a:srgbClr val="10A2ED"/>
    <a:srgbClr val="087CE3"/>
    <a:srgbClr val="055CB9"/>
    <a:srgbClr val="035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814" autoAdjust="0"/>
  </p:normalViewPr>
  <p:slideViewPr>
    <p:cSldViewPr snapToGrid="0" snapToObjects="1">
      <p:cViewPr varScale="1">
        <p:scale>
          <a:sx n="74" d="100"/>
          <a:sy n="74" d="100"/>
        </p:scale>
        <p:origin x="4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346" y="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825" y="549275"/>
            <a:ext cx="6648450" cy="374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0719" y="4530541"/>
            <a:ext cx="6647971" cy="12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11139" y="9848208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8625" y="117994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defRPr sz="1632" kern="1200">
        <a:solidFill>
          <a:schemeClr val="tx1"/>
        </a:solidFill>
        <a:latin typeface="Arial" charset="0"/>
        <a:ea typeface="+mn-ea"/>
        <a:cs typeface="+mn-cs"/>
      </a:defRPr>
    </a:lvl1pPr>
    <a:lvl2pPr marL="119853" indent="-118233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32" kern="1200">
        <a:solidFill>
          <a:schemeClr val="tx1"/>
        </a:solidFill>
        <a:latin typeface="Arial" charset="0"/>
        <a:ea typeface="+mn-ea"/>
        <a:cs typeface="+mn-cs"/>
      </a:defRPr>
    </a:lvl2pPr>
    <a:lvl3pPr marL="306111" indent="-184638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32" kern="1200">
        <a:solidFill>
          <a:schemeClr val="tx1"/>
        </a:solidFill>
        <a:latin typeface="Arial" charset="0"/>
        <a:ea typeface="+mn-ea"/>
        <a:cs typeface="+mn-cs"/>
      </a:defRPr>
    </a:lvl3pPr>
    <a:lvl4pPr marL="435681" indent="-127951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32" kern="1200">
        <a:solidFill>
          <a:schemeClr val="tx1"/>
        </a:solidFill>
        <a:latin typeface="Arial" charset="0"/>
        <a:ea typeface="+mn-ea"/>
        <a:cs typeface="+mn-cs"/>
      </a:defRPr>
    </a:lvl4pPr>
    <a:lvl5pPr marL="553914" indent="-116613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32" kern="1200">
        <a:solidFill>
          <a:schemeClr val="tx1"/>
        </a:solidFill>
        <a:latin typeface="Arial" charset="0"/>
        <a:ea typeface="+mn-ea"/>
        <a:cs typeface="+mn-cs"/>
      </a:defRPr>
    </a:lvl5pPr>
    <a:lvl6pPr marL="2332271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726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5180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1635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>
                <a:solidFill>
                  <a:srgbClr val="000000"/>
                </a:solidFill>
              </a:rPr>
              <a:pPr/>
              <a:t>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2745" y="4657502"/>
            <a:ext cx="6027127" cy="246094"/>
          </a:xfrm>
        </p:spPr>
        <p:txBody>
          <a:bodyPr/>
          <a:lstStyle/>
          <a:p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19100" y="8869447"/>
            <a:ext cx="159312" cy="184571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s-ES_tradnl" smtClean="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8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2976" y="4962911"/>
            <a:ext cx="5995437" cy="246094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19100" y="8869447"/>
            <a:ext cx="159312" cy="184571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3779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4" y="5334833"/>
            <a:ext cx="5859954" cy="24622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76305" y="9318790"/>
            <a:ext cx="155712" cy="413738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s-CL" smtClean="0"/>
              <a:pPr>
                <a:defRPr/>
              </a:pPr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403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19100" y="8869447"/>
            <a:ext cx="159312" cy="184571"/>
          </a:xfrm>
          <a:ln/>
        </p:spPr>
        <p:txBody>
          <a:bodyPr/>
          <a:lstStyle/>
          <a:p>
            <a:fld id="{92D87081-7BED-4DA1-8945-219E64892062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5100" y="517525"/>
            <a:ext cx="4521200" cy="2544763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366" y="3169412"/>
            <a:ext cx="7252744" cy="246094"/>
          </a:xfr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798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6648450" cy="3740150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592251" y="4839515"/>
            <a:ext cx="6222763" cy="369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b="1" dirty="0" err="1">
                <a:latin typeface="Arial" pitchFamily="34" charset="0"/>
              </a:rPr>
              <a:t>Faculty</a:t>
            </a:r>
            <a:r>
              <a:rPr lang="es-ES" b="1" dirty="0">
                <a:latin typeface="Arial" pitchFamily="34" charset="0"/>
              </a:rPr>
              <a:t> notes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Faculty</a:t>
            </a:r>
            <a:r>
              <a:rPr lang="es-ES" dirty="0">
                <a:latin typeface="Arial" pitchFamily="34" charset="0"/>
              </a:rPr>
              <a:t> – </a:t>
            </a:r>
            <a:r>
              <a:rPr lang="es-ES" dirty="0" err="1">
                <a:latin typeface="Arial" pitchFamily="34" charset="0"/>
              </a:rPr>
              <a:t>we</a:t>
            </a:r>
            <a:r>
              <a:rPr lang="es-ES" dirty="0">
                <a:latin typeface="Arial" pitchFamily="34" charset="0"/>
              </a:rPr>
              <a:t> are </a:t>
            </a:r>
            <a:r>
              <a:rPr lang="es-ES" dirty="0" err="1">
                <a:latin typeface="Arial" pitchFamily="34" charset="0"/>
              </a:rPr>
              <a:t>going</a:t>
            </a:r>
            <a:r>
              <a:rPr lang="es-ES" dirty="0">
                <a:latin typeface="Arial" pitchFamily="34" charset="0"/>
              </a:rPr>
              <a:t> to divide </a:t>
            </a:r>
            <a:r>
              <a:rPr lang="es-ES" dirty="0" err="1">
                <a:latin typeface="Arial" pitchFamily="34" charset="0"/>
              </a:rPr>
              <a:t>participants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into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groups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other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parts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framework</a:t>
            </a:r>
            <a:r>
              <a:rPr lang="es-ES" dirty="0">
                <a:latin typeface="Arial" pitchFamily="34" charset="0"/>
              </a:rPr>
              <a:t>.  </a:t>
            </a:r>
            <a:r>
              <a:rPr lang="es-ES" dirty="0" err="1">
                <a:latin typeface="Arial" pitchFamily="34" charset="0"/>
              </a:rPr>
              <a:t>Before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beginning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session</a:t>
            </a:r>
            <a:r>
              <a:rPr lang="es-ES" dirty="0">
                <a:latin typeface="Arial" pitchFamily="34" charset="0"/>
              </a:rPr>
              <a:t>, </a:t>
            </a:r>
            <a:r>
              <a:rPr lang="es-ES" dirty="0" err="1">
                <a:latin typeface="Arial" pitchFamily="34" charset="0"/>
              </a:rPr>
              <a:t>we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introduce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framework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page.  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a </a:t>
            </a:r>
            <a:r>
              <a:rPr lang="es-ES" dirty="0" err="1">
                <a:latin typeface="Arial" pitchFamily="34" charset="0"/>
              </a:rPr>
              <a:t>system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for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describing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new </a:t>
            </a:r>
            <a:r>
              <a:rPr lang="es-ES" dirty="0" err="1">
                <a:latin typeface="Arial" pitchFamily="34" charset="0"/>
              </a:rPr>
              <a:t>business</a:t>
            </a:r>
            <a:r>
              <a:rPr lang="es-ES" dirty="0">
                <a:latin typeface="Arial" pitchFamily="34" charset="0"/>
              </a:rPr>
              <a:t> as usual and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basics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management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practices</a:t>
            </a:r>
            <a:r>
              <a:rPr lang="es-ES" dirty="0">
                <a:latin typeface="Arial" pitchFamily="34" charset="0"/>
              </a:rPr>
              <a:t>.</a:t>
            </a: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This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aligning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around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common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purposes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daily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objectives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is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leveraging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people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their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fullest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potential</a:t>
            </a:r>
            <a:r>
              <a:rPr lang="es-ES" dirty="0">
                <a:latin typeface="Arial" pitchFamily="34" charset="0"/>
              </a:rPr>
              <a:t> and to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contribute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improving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ways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working</a:t>
            </a:r>
            <a:endParaRPr lang="es-ES" dirty="0">
              <a:latin typeface="Arial" pitchFamily="34" charset="0"/>
            </a:endParaRPr>
          </a:p>
          <a:p>
            <a:r>
              <a:rPr lang="es-ES" dirty="0">
                <a:latin typeface="Arial" pitchFamily="34" charset="0"/>
              </a:rPr>
              <a:t>- </a:t>
            </a:r>
            <a:r>
              <a:rPr lang="es-ES" dirty="0" err="1">
                <a:latin typeface="Arial" pitchFamily="34" charset="0"/>
              </a:rPr>
              <a:t>We’re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going</a:t>
            </a:r>
            <a:r>
              <a:rPr lang="es-ES" dirty="0">
                <a:latin typeface="Arial" pitchFamily="34" charset="0"/>
              </a:rPr>
              <a:t> to explore </a:t>
            </a:r>
            <a:r>
              <a:rPr lang="es-ES" dirty="0" err="1">
                <a:latin typeface="Arial" pitchFamily="34" charset="0"/>
              </a:rPr>
              <a:t>these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loops</a:t>
            </a:r>
            <a:r>
              <a:rPr lang="es-ES" dirty="0">
                <a:latin typeface="Arial" pitchFamily="34" charset="0"/>
              </a:rPr>
              <a:t> in more </a:t>
            </a:r>
            <a:r>
              <a:rPr lang="es-ES" dirty="0" err="1">
                <a:latin typeface="Arial" pitchFamily="34" charset="0"/>
              </a:rPr>
              <a:t>detail</a:t>
            </a:r>
            <a:r>
              <a:rPr lang="es-ES" dirty="0">
                <a:latin typeface="Arial" pitchFamily="34" charset="0"/>
              </a:rPr>
              <a:t> – break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groups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into</a:t>
            </a:r>
            <a:r>
              <a:rPr lang="es-ES" dirty="0">
                <a:latin typeface="Arial" pitchFamily="34" charset="0"/>
              </a:rPr>
              <a:t> 4 </a:t>
            </a:r>
            <a:r>
              <a:rPr lang="es-ES" dirty="0" err="1">
                <a:latin typeface="Arial" pitchFamily="34" charset="0"/>
              </a:rPr>
              <a:t>teams</a:t>
            </a:r>
            <a:r>
              <a:rPr lang="es-ES" dirty="0">
                <a:latin typeface="Arial" pitchFamily="34" charset="0"/>
              </a:rPr>
              <a:t>. 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team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get</a:t>
            </a:r>
            <a:r>
              <a:rPr lang="es-ES" dirty="0">
                <a:latin typeface="Arial" pitchFamily="34" charset="0"/>
              </a:rPr>
              <a:t> a </a:t>
            </a:r>
            <a:r>
              <a:rPr lang="es-ES" dirty="0" err="1">
                <a:latin typeface="Arial" pitchFamily="34" charset="0"/>
              </a:rPr>
              <a:t>hand-out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with</a:t>
            </a:r>
            <a:r>
              <a:rPr lang="es-ES" dirty="0">
                <a:latin typeface="Arial" pitchFamily="34" charset="0"/>
              </a:rPr>
              <a:t> more </a:t>
            </a:r>
            <a:r>
              <a:rPr lang="es-ES" dirty="0" err="1">
                <a:latin typeface="Arial" pitchFamily="34" charset="0"/>
              </a:rPr>
              <a:t>information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about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your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loop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will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have</a:t>
            </a:r>
            <a:r>
              <a:rPr lang="es-ES" dirty="0">
                <a:latin typeface="Arial" pitchFamily="34" charset="0"/>
              </a:rPr>
              <a:t> 15 minutes to </a:t>
            </a:r>
            <a:r>
              <a:rPr lang="es-ES" dirty="0" err="1">
                <a:latin typeface="Arial" pitchFamily="34" charset="0"/>
              </a:rPr>
              <a:t>review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hand-out</a:t>
            </a:r>
            <a:r>
              <a:rPr lang="es-ES" dirty="0">
                <a:latin typeface="Arial" pitchFamily="34" charset="0"/>
              </a:rPr>
              <a:t> and </a:t>
            </a:r>
            <a:r>
              <a:rPr lang="es-ES" dirty="0" err="1">
                <a:latin typeface="Arial" pitchFamily="34" charset="0"/>
              </a:rPr>
              <a:t>then</a:t>
            </a:r>
            <a:r>
              <a:rPr lang="es-ES" dirty="0">
                <a:latin typeface="Arial" pitchFamily="34" charset="0"/>
              </a:rPr>
              <a:t> 4 minutes </a:t>
            </a:r>
            <a:r>
              <a:rPr lang="es-ES" dirty="0" err="1">
                <a:latin typeface="Arial" pitchFamily="34" charset="0"/>
              </a:rPr>
              <a:t>for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each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group</a:t>
            </a:r>
            <a:r>
              <a:rPr lang="es-ES" dirty="0">
                <a:latin typeface="Arial" pitchFamily="34" charset="0"/>
              </a:rPr>
              <a:t> to “</a:t>
            </a:r>
            <a:r>
              <a:rPr lang="es-ES" dirty="0" err="1">
                <a:latin typeface="Arial" pitchFamily="34" charset="0"/>
              </a:rPr>
              <a:t>teach</a:t>
            </a:r>
            <a:r>
              <a:rPr lang="es-ES" dirty="0">
                <a:latin typeface="Arial" pitchFamily="34" charset="0"/>
              </a:rPr>
              <a:t>” </a:t>
            </a:r>
            <a:r>
              <a:rPr lang="es-ES" dirty="0" err="1">
                <a:latin typeface="Arial" pitchFamily="34" charset="0"/>
              </a:rPr>
              <a:t>their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loop</a:t>
            </a:r>
            <a:r>
              <a:rPr lang="es-ES" dirty="0">
                <a:latin typeface="Arial" pitchFamily="34" charset="0"/>
              </a:rPr>
              <a:t> to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rest</a:t>
            </a:r>
            <a:r>
              <a:rPr lang="es-ES" dirty="0">
                <a:latin typeface="Arial" pitchFamily="34" charset="0"/>
              </a:rPr>
              <a:t> of </a:t>
            </a:r>
            <a:r>
              <a:rPr lang="es-ES" dirty="0" err="1">
                <a:latin typeface="Arial" pitchFamily="34" charset="0"/>
              </a:rPr>
              <a:t>the</a:t>
            </a:r>
            <a:r>
              <a:rPr lang="es-ES" dirty="0">
                <a:latin typeface="Arial" pitchFamily="34" charset="0"/>
              </a:rPr>
              <a:t> </a:t>
            </a:r>
            <a:r>
              <a:rPr lang="es-ES" dirty="0" err="1">
                <a:latin typeface="Arial" pitchFamily="34" charset="0"/>
              </a:rPr>
              <a:t>participants</a:t>
            </a:r>
            <a:endParaRPr lang="es-ES" b="1" dirty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610140" y="8565412"/>
            <a:ext cx="587605" cy="206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1328" indent="-30051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2043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2862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63679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44496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25313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06131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86947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3195C4-642D-47C0-9C0E-54F4B1E1B088}" type="slidenum">
              <a:rPr lang="es-ES" sz="1300"/>
              <a:pPr eaLnBrk="1" hangingPunct="1"/>
              <a:t>2</a:t>
            </a:fld>
            <a:endParaRPr lang="es-ES" sz="1300" dirty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4347807" y="88990"/>
            <a:ext cx="2749150" cy="123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1328" indent="-300511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2043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2862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63679" indent="-240409" eaLnBrk="0" hangingPunct="0"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44496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25313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06131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86947" indent="-240409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800" dirty="0"/>
              <a:t>JOH-TEM015-20101127-YB-Template 1- TARIK </a:t>
            </a:r>
            <a:r>
              <a:rPr lang="es-ES" sz="800" dirty="0" err="1"/>
              <a:t>ALATOVIC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47973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21BF2-83D5-4125-9E0F-95ADBE77112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6850" y="585788"/>
            <a:ext cx="7319963" cy="4117975"/>
          </a:xfrm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199" y="5027982"/>
            <a:ext cx="5890881" cy="2546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2745" y="4657502"/>
            <a:ext cx="6027127" cy="246094"/>
          </a:xfrm>
        </p:spPr>
        <p:txBody>
          <a:bodyPr/>
          <a:lstStyle/>
          <a:p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98757" y="8869447"/>
            <a:ext cx="79656" cy="184571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s-ES_tradnl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3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0DB3B-00E2-4F54-89C5-876D5D29A8D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236538"/>
            <a:ext cx="7224713" cy="40655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9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657265" y="9169798"/>
            <a:ext cx="159312" cy="184571"/>
          </a:xfrm>
          <a:ln/>
        </p:spPr>
        <p:txBody>
          <a:bodyPr/>
          <a:lstStyle/>
          <a:p>
            <a:fld id="{1AEC3E59-5375-4091-9F8B-D2180F7745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0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589338" y="1233488"/>
            <a:ext cx="14514513" cy="816451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00771" name="Rectangle 3"/>
          <p:cNvSpPr>
            <a:spLocks noGrp="1"/>
          </p:cNvSpPr>
          <p:nvPr>
            <p:ph type="body" idx="1"/>
          </p:nvPr>
        </p:nvSpPr>
        <p:spPr bwMode="auto">
          <a:xfrm>
            <a:off x="881146" y="586948"/>
            <a:ext cx="6430059" cy="339787"/>
          </a:xfrm>
        </p:spPr>
        <p:txBody>
          <a:bodyPr lIns="92835" tIns="46417" rIns="92835" bIns="464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9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2978" y="4962912"/>
            <a:ext cx="5995436" cy="24462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98756" y="8869447"/>
            <a:ext cx="79657" cy="184571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s-CL" smtClean="0"/>
              <a:pPr>
                <a:defRPr/>
              </a:pPr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629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19F44-0D43-4EBD-BC1D-CC0BA4CE11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25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757238"/>
            <a:ext cx="6524625" cy="3670300"/>
          </a:xfrm>
          <a:ln/>
        </p:spPr>
      </p:sp>
    </p:spTree>
    <p:extLst>
      <p:ext uri="{BB962C8B-B14F-4D97-AF65-F5344CB8AC3E}">
        <p14:creationId xmlns:p14="http://schemas.microsoft.com/office/powerpoint/2010/main" val="219686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19F44-0D43-4EBD-BC1D-CC0BA4CE11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5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757238"/>
            <a:ext cx="6524625" cy="3670300"/>
          </a:xfrm>
          <a:ln/>
        </p:spPr>
      </p:sp>
    </p:spTree>
    <p:extLst>
      <p:ext uri="{BB962C8B-B14F-4D97-AF65-F5344CB8AC3E}">
        <p14:creationId xmlns:p14="http://schemas.microsoft.com/office/powerpoint/2010/main" val="33928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487202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9700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4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 userDrawn="1">
          <p15:clr>
            <a:srgbClr val="F26B43"/>
          </p15:clr>
        </p15:guide>
        <p15:guide id="2" pos="101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399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30082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438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Diapositiva de think-cell" r:id="rId4" imgW="530" imgH="528" progId="TCLayout.ActiveDocument.1">
                  <p:embed/>
                </p:oleObj>
              </mc:Choice>
              <mc:Fallback>
                <p:oleObj name="Diapositiva de think-cell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8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32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 bwMode="ltGray"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874173" y="1256239"/>
            <a:ext cx="8478152" cy="502445"/>
          </a:xfrm>
          <a:prstGeom prst="rect">
            <a:avLst/>
          </a:prstGeom>
        </p:spPr>
        <p:txBody>
          <a:bodyPr anchor="t"/>
          <a:lstStyle>
            <a:lvl1pPr>
              <a:defRPr lang="x-none" sz="320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s-ES" noProof="0" smtClean="0"/>
              <a:t>Haga clic para modificar el estilo de título del patrón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74173" y="2800217"/>
            <a:ext cx="3815427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6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s-ES" noProof="0" smtClean="0"/>
              <a:t>Haga clic para modificar el estilo de subtítulo del patrón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874173" y="4087971"/>
            <a:ext cx="38154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dirty="0">
                <a:solidFill>
                  <a:srgbClr val="808080"/>
                </a:solidFill>
                <a:latin typeface="Arial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4498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Diapositiva de think-cell" r:id="rId4" imgW="347" imgH="346" progId="TCLayout.ActiveDocument.1">
                  <p:embed/>
                </p:oleObj>
              </mc:Choice>
              <mc:Fallback>
                <p:oleObj name="Diapositiva de think-cell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410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7489">
          <p15:clr>
            <a:srgbClr val="F26B43"/>
          </p15:clr>
        </p15:guide>
        <p15:guide id="4294967295" pos="101">
          <p15:clr>
            <a:srgbClr val="F26B43"/>
          </p15:clr>
        </p15:guide>
        <p15:guide id="4294967295" orient="horz" pos="701">
          <p15:clr>
            <a:srgbClr val="F26B43"/>
          </p15:clr>
        </p15:guide>
        <p15:guide id="4294967295" orient="horz" pos="399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1.emf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4.vml"/><Relationship Id="rId11" Type="http://schemas.openxmlformats.org/officeDocument/2006/relationships/tags" Target="../tags/tag25.xml"/><Relationship Id="rId24" Type="http://schemas.openxmlformats.org/officeDocument/2006/relationships/image" Target="../media/image2.jpg"/><Relationship Id="rId5" Type="http://schemas.openxmlformats.org/officeDocument/2006/relationships/theme" Target="../theme/theme2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heme" Target="../theme/theme3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.emf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oleObject" Target="../embeddings/oleObject9.bin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vmlDrawing" Target="../drawings/vmlDrawing9.v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07748979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lang="x-none" sz="8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>
                <a:tabLst/>
              </a:pPr>
              <a:r>
                <a:rPr lang="x-none" sz="8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SOURCE : Source</a:t>
              </a:r>
              <a:endParaRPr lang="en-US" sz="800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x-none" sz="800" baseline="0" smtClean="0">
                <a:solidFill>
                  <a:schemeClr val="accent6"/>
                </a:solidFill>
              </a:rPr>
              <a:pPr lvl="0" algn="r"/>
              <a:t>‹Nº›</a:t>
            </a:fld>
            <a:endParaRPr lang="x-none" sz="800" baseline="0" dirty="0">
              <a:solidFill>
                <a:schemeClr val="accent6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Diapositiva de think-cell" r:id="rId25" imgW="270" imgH="270" progId="TCLayout.ActiveDocument.1">
                  <p:embed/>
                </p:oleObj>
              </mc:Choice>
              <mc:Fallback>
                <p:oleObj name="Diapositiva de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2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7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832100" y="705549"/>
            <a:ext cx="9055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317687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317687" y="1190350"/>
            <a:ext cx="105697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317687" y="6437248"/>
            <a:ext cx="10569784" cy="328807"/>
            <a:chOff x="75" y="3938"/>
            <a:chExt cx="5385" cy="20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8"/>
              <a:ext cx="53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4138" indent="-84138">
                <a:defRPr lang="x-none"/>
              </a:pPr>
              <a:r>
                <a:rPr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5"/>
              <a:ext cx="5152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9113" indent="-519113" defTabSz="1218026"/>
              <a:r>
                <a:rPr lang="x-none" sz="800" dirty="0">
                  <a:solidFill>
                    <a:srgbClr val="808080"/>
                  </a:solidFill>
                  <a:latin typeface="Arial"/>
                </a:rPr>
                <a:t>SOURCE : Source</a:t>
              </a:r>
              <a:endParaRPr lang="en-US" sz="800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s-ES" smtClean="0"/>
              <a:t>Haga clic para modificar el estilo de texto del patrón</a:t>
            </a:r>
          </a:p>
          <a:p>
            <a:pPr lvl="1" latinLnBrk="0"/>
            <a:r>
              <a:rPr lang="es-ES" smtClean="0"/>
              <a:t>Segundo nivel</a:t>
            </a:r>
          </a:p>
          <a:p>
            <a:pPr lvl="2" latinLnBrk="0"/>
            <a:r>
              <a:rPr lang="es-ES" smtClean="0"/>
              <a:t>Tercer nivel</a:t>
            </a:r>
          </a:p>
          <a:p>
            <a:pPr lvl="3" latinLnBrk="0"/>
            <a:r>
              <a:rPr lang="es-ES" smtClean="0"/>
              <a:t>Cuarto nivel</a:t>
            </a:r>
          </a:p>
          <a:p>
            <a:pPr lvl="4" latinLnBrk="0"/>
            <a:r>
              <a:rPr lang="es-ES" smtClean="0"/>
              <a:t>Quinto nivel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762437" y="664171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sz="800" smtClean="0">
                <a:solidFill>
                  <a:srgbClr val="808080"/>
                </a:solidFill>
              </a:rPr>
              <a:pPr algn="r"/>
              <a:t>‹Nº›</a:t>
            </a:fld>
            <a:endParaRPr sz="800" dirty="0">
              <a:solidFill>
                <a:srgbClr val="808080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123882" y="1297028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815907" y="1297028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117" name="McKSticker" hidden="1"/>
          <p:cNvGrpSpPr/>
          <p:nvPr userDrawn="1"/>
        </p:nvGrpSpPr>
        <p:grpSpPr bwMode="auto">
          <a:xfrm>
            <a:off x="11162464" y="1297028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9A46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1057040" y="1297028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9A46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64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2.xml"/><Relationship Id="rId7" Type="http://schemas.openxmlformats.org/officeDocument/2006/relationships/image" Target="../media/image7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14.png"/><Relationship Id="rId3" Type="http://schemas.openxmlformats.org/officeDocument/2006/relationships/tags" Target="../tags/tag163.xml"/><Relationship Id="rId21" Type="http://schemas.openxmlformats.org/officeDocument/2006/relationships/image" Target="../media/image23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21.v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26.emf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25.emf"/><Relationship Id="rId10" Type="http://schemas.openxmlformats.org/officeDocument/2006/relationships/tags" Target="../tags/tag170.xml"/><Relationship Id="rId19" Type="http://schemas.openxmlformats.org/officeDocument/2006/relationships/oleObject" Target="../embeddings/oleObject21.bin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8.xml"/><Relationship Id="rId7" Type="http://schemas.openxmlformats.org/officeDocument/2006/relationships/image" Target="../media/image28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179.xm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14.pn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12" Type="http://schemas.openxmlformats.org/officeDocument/2006/relationships/slide" Target="slide5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84.xml"/><Relationship Id="rId11" Type="http://schemas.openxmlformats.org/officeDocument/2006/relationships/slide" Target="slide2.xml"/><Relationship Id="rId5" Type="http://schemas.openxmlformats.org/officeDocument/2006/relationships/tags" Target="../tags/tag183.xml"/><Relationship Id="rId10" Type="http://schemas.openxmlformats.org/officeDocument/2006/relationships/image" Target="../media/image3.emf"/><Relationship Id="rId4" Type="http://schemas.openxmlformats.org/officeDocument/2006/relationships/tags" Target="../tags/tag182.xml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86.xml"/><Relationship Id="rId7" Type="http://schemas.openxmlformats.org/officeDocument/2006/relationships/image" Target="../media/image30.emf"/><Relationship Id="rId2" Type="http://schemas.openxmlformats.org/officeDocument/2006/relationships/tags" Target="../tags/tag18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88.xml"/><Relationship Id="rId7" Type="http://schemas.openxmlformats.org/officeDocument/2006/relationships/image" Target="../media/image6.emf"/><Relationship Id="rId2" Type="http://schemas.openxmlformats.org/officeDocument/2006/relationships/tags" Target="../tags/tag18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26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oleObject" Target="../embeddings/oleObject26.bin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14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notesSlide" Target="../notesSlides/notesSlide13.xml"/><Relationship Id="rId30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4.xml"/><Relationship Id="rId7" Type="http://schemas.openxmlformats.org/officeDocument/2006/relationships/image" Target="../media/image7.emf"/><Relationship Id="rId2" Type="http://schemas.openxmlformats.org/officeDocument/2006/relationships/tags" Target="../tags/tag2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10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9.emf"/><Relationship Id="rId2" Type="http://schemas.openxmlformats.org/officeDocument/2006/relationships/tags" Target="../tags/tag63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71.xml"/><Relationship Id="rId19" Type="http://schemas.openxmlformats.org/officeDocument/2006/relationships/image" Target="../media/image11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oleObject" Target="../embeddings/oleObject14.bin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76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image" Target="../media/image3.emf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1" Type="http://schemas.openxmlformats.org/officeDocument/2006/relationships/vmlDrawing" Target="../drawings/vmlDrawing1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oleObject" Target="../embeddings/oleObject15.bin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3.emf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0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08.xml"/><Relationship Id="rId15" Type="http://schemas.openxmlformats.org/officeDocument/2006/relationships/slide" Target="slide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7.xml"/><Relationship Id="rId11" Type="http://schemas.openxmlformats.org/officeDocument/2006/relationships/image" Target="../media/image14.png"/><Relationship Id="rId5" Type="http://schemas.openxmlformats.org/officeDocument/2006/relationships/tags" Target="../tags/tag116.xml"/><Relationship Id="rId10" Type="http://schemas.openxmlformats.org/officeDocument/2006/relationships/image" Target="../media/image13.png"/><Relationship Id="rId4" Type="http://schemas.openxmlformats.org/officeDocument/2006/relationships/tags" Target="../tags/tag115.xml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9.xml"/><Relationship Id="rId7" Type="http://schemas.openxmlformats.org/officeDocument/2006/relationships/image" Target="../media/image15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14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6.emf"/><Relationship Id="rId2" Type="http://schemas.openxmlformats.org/officeDocument/2006/relationships/tags" Target="../tags/tag120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19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image" Target="../media/image19.jpeg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oleObject" Target="../embeddings/oleObject20.bin"/><Relationship Id="rId42" Type="http://schemas.openxmlformats.org/officeDocument/2006/relationships/image" Target="../media/image22.jpe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notesSlide" Target="../notesSlides/notesSlide8.xml"/><Relationship Id="rId38" Type="http://schemas.openxmlformats.org/officeDocument/2006/relationships/image" Target="../media/image18.jpe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image" Target="../media/image21.png"/><Relationship Id="rId1" Type="http://schemas.openxmlformats.org/officeDocument/2006/relationships/vmlDrawing" Target="../drawings/vmlDrawing20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7.jpeg"/><Relationship Id="rId40" Type="http://schemas.openxmlformats.org/officeDocument/2006/relationships/image" Target="../media/image20.jpe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image" Target="../media/image14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6119559"/>
              </p:ext>
            </p:extLst>
          </p:nvPr>
        </p:nvGraphicFramePr>
        <p:xfrm>
          <a:off x="2253" y="-1141042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Diapositiva de think-cell" r:id="rId6" imgW="353" imgH="353" progId="TCLayout.ActiveDocument.1">
                  <p:embed/>
                </p:oleObj>
              </mc:Choice>
              <mc:Fallback>
                <p:oleObj name="Diapositiva de think-cell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3" y="-1141042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ES" sz="2800" dirty="0" smtClean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1874173" y="1256239"/>
            <a:ext cx="8478152" cy="430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0" dirty="0" smtClean="0"/>
              <a:t>Procesos Eficientes </a:t>
            </a:r>
            <a:endParaRPr lang="es-ES" sz="2800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8A33F2F2-3F85-4AA2-B027-35CC099BB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 descr="LOGO BEST FINAL.pdf - Adobe Reader">
            <a:extLst>
              <a:ext uri="{FF2B5EF4-FFF2-40B4-BE49-F238E27FC236}">
                <a16:creationId xmlns:a16="http://schemas.microsoft.com/office/drawing/2014/main" xmlns="" id="{E0B19197-4074-4381-A3FC-4FE901427A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472" y="2397982"/>
            <a:ext cx="2364281" cy="10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5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777511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Diapositiva de think-cell" r:id="rId19" imgW="270" imgH="270" progId="TCLayout.ActiveDocument.1">
                  <p:embed/>
                </p:oleObj>
              </mc:Choice>
              <mc:Fallback>
                <p:oleObj name="Diapositiva de think-cell" r:id="rId19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7687" y="6642944"/>
            <a:ext cx="101124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19113" indent="-519113" defTabSz="913526">
              <a:tabLst>
                <a:tab pos="625214" algn="l"/>
              </a:tabLst>
            </a:pPr>
            <a:r>
              <a:rPr lang="es-CO" sz="800" dirty="0">
                <a:solidFill>
                  <a:schemeClr val="accent6"/>
                </a:solidFill>
                <a:latin typeface="+mn-lt"/>
                <a:sym typeface="Calibri" panose="020F0502020204030204" pitchFamily="34" charset="0"/>
              </a:rPr>
              <a:t>FUENTE: Análisis equipo de trabajo LM</a:t>
            </a:r>
            <a:endParaRPr lang="es-CL" sz="800" dirty="0">
              <a:solidFill>
                <a:schemeClr val="accent6"/>
              </a:solidFill>
              <a:latin typeface="+mn-lt"/>
              <a:sym typeface="Calibri" panose="020F0502020204030204" pitchFamily="34" charset="0"/>
            </a:endParaRPr>
          </a:p>
        </p:txBody>
      </p:sp>
      <p:pic>
        <p:nvPicPr>
          <p:cNvPr id="144" name="Picture 14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1"/>
          <a:srcRect t="12287" r="50314"/>
          <a:stretch/>
        </p:blipFill>
        <p:spPr>
          <a:xfrm>
            <a:off x="2624240" y="4927194"/>
            <a:ext cx="1454345" cy="118519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DBE16F-1CE1-4C84-AAB2-9B4D9FFBB30D}"/>
              </a:ext>
            </a:extLst>
          </p:cNvPr>
          <p:cNvGrpSpPr/>
          <p:nvPr/>
        </p:nvGrpSpPr>
        <p:grpSpPr>
          <a:xfrm>
            <a:off x="3506824" y="3178299"/>
            <a:ext cx="813380" cy="485456"/>
            <a:chOff x="3537922" y="3178299"/>
            <a:chExt cx="813380" cy="485456"/>
          </a:xfrm>
        </p:grpSpPr>
        <p:sp>
          <p:nvSpPr>
            <p:cNvPr id="41" name="Oval 14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3537922" y="3178299"/>
              <a:ext cx="813380" cy="48545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s-CO" sz="1428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Rectangle 14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64182" y="3350246"/>
              <a:ext cx="756022" cy="123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28" b="1" dirty="0" err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Crear</a:t>
              </a:r>
              <a:endParaRPr lang="en-US" sz="1428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C7EF29D-49FD-48AC-85B4-F056109EB619}"/>
              </a:ext>
            </a:extLst>
          </p:cNvPr>
          <p:cNvGrpSpPr/>
          <p:nvPr/>
        </p:nvGrpSpPr>
        <p:grpSpPr>
          <a:xfrm>
            <a:off x="6402668" y="3178299"/>
            <a:ext cx="813380" cy="485456"/>
            <a:chOff x="6433764" y="3178299"/>
            <a:chExt cx="813380" cy="485456"/>
          </a:xfrm>
        </p:grpSpPr>
        <p:sp>
          <p:nvSpPr>
            <p:cNvPr id="45" name="Oval 14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433764" y="3178299"/>
              <a:ext cx="813380" cy="48545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s-CO" sz="1428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Rectangle 14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460024" y="3350246"/>
              <a:ext cx="756022" cy="123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28" b="1" dirty="0" err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Crear</a:t>
              </a:r>
              <a:endParaRPr lang="en-US" sz="1428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5A98D7-6940-4E48-BA6A-09DA2B190532}"/>
              </a:ext>
            </a:extLst>
          </p:cNvPr>
          <p:cNvGrpSpPr/>
          <p:nvPr/>
        </p:nvGrpSpPr>
        <p:grpSpPr>
          <a:xfrm>
            <a:off x="9298510" y="3178299"/>
            <a:ext cx="813380" cy="485456"/>
            <a:chOff x="9329608" y="3178299"/>
            <a:chExt cx="813380" cy="485456"/>
          </a:xfrm>
        </p:grpSpPr>
        <p:sp>
          <p:nvSpPr>
            <p:cNvPr id="49" name="Oval 1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9329608" y="3178299"/>
              <a:ext cx="813380" cy="48545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vert="eaVert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s-CO" sz="1428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Rectangle 14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355868" y="3350246"/>
              <a:ext cx="756022" cy="123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US" sz="1428" b="1" dirty="0" err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Crear</a:t>
              </a:r>
              <a:endParaRPr lang="en-US" sz="1428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39672" y="4862585"/>
            <a:ext cx="1067759" cy="14227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5133" y="4895242"/>
            <a:ext cx="982025" cy="12609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32846" y="4749175"/>
            <a:ext cx="1144708" cy="160165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66472" y="4858454"/>
            <a:ext cx="1276980" cy="10129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441662" y="1701568"/>
            <a:ext cx="2735393" cy="1373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Implica </a:t>
            </a:r>
            <a:r>
              <a:rPr lang="es-ES" sz="1428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verificar condiciones o parámetros </a:t>
            </a:r>
            <a:r>
              <a:rPr lang="es-E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de operación de un proceso o de un equipo</a:t>
            </a:r>
          </a:p>
          <a:p>
            <a:pPr lvl="1">
              <a:spcBef>
                <a:spcPct val="25000"/>
              </a:spcBef>
            </a:pPr>
            <a:r>
              <a:rPr lang="es-E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Requiere consistencia y exhaustividad en la verificación de cada condición</a:t>
            </a:r>
            <a:endParaRPr lang="en-US" sz="1428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8337504" y="1701568"/>
            <a:ext cx="2735393" cy="120860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28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Implica</a:t>
            </a:r>
            <a:r>
              <a:rPr lang="en-U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28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puntos</a:t>
            </a:r>
            <a:r>
              <a:rPr lang="en-US" sz="1428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428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decisión</a:t>
            </a:r>
            <a:endParaRPr lang="en-US" sz="1428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ct val="25000"/>
              </a:spcBef>
            </a:pPr>
            <a:r>
              <a:rPr lang="es-E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Tiene transferencias a otros procesos</a:t>
            </a:r>
          </a:p>
          <a:p>
            <a:pPr lvl="1">
              <a:spcBef>
                <a:spcPct val="25000"/>
              </a:spcBef>
            </a:pPr>
            <a:r>
              <a:rPr lang="es-E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Es susceptible a interrupciones y reajustes</a:t>
            </a:r>
            <a:endParaRPr lang="en-US" sz="1428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2545818" y="1701568"/>
            <a:ext cx="2735393" cy="120860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428" dirty="0"/>
              <a:t>Implica una </a:t>
            </a:r>
            <a:r>
              <a:rPr lang="es-ES" sz="1428" b="1" dirty="0">
                <a:solidFill>
                  <a:schemeClr val="tx2"/>
                </a:solidFill>
              </a:rPr>
              <a:t>serie de pasos </a:t>
            </a:r>
            <a:r>
              <a:rPr lang="es-ES" sz="1428" dirty="0"/>
              <a:t>claramente definidos</a:t>
            </a:r>
          </a:p>
          <a:p>
            <a:pPr lvl="1">
              <a:spcBef>
                <a:spcPct val="25000"/>
              </a:spcBef>
            </a:pPr>
            <a:r>
              <a:rPr lang="en-US" sz="1428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Puede</a:t>
            </a:r>
            <a:r>
              <a:rPr lang="en-U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28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describirse</a:t>
            </a:r>
            <a:r>
              <a:rPr lang="en-US" sz="1428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28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visualmente</a:t>
            </a:r>
            <a:endParaRPr lang="en-US" sz="1428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Bef>
                <a:spcPct val="25000"/>
              </a:spcBef>
            </a:pPr>
            <a:r>
              <a:rPr lang="es-ES" sz="1428" dirty="0"/>
              <a:t>Tiene las mejores prácticas y pasos de dificultad potencial</a:t>
            </a:r>
            <a:endParaRPr lang="en-US" sz="1428" dirty="0"/>
          </a:p>
        </p:txBody>
      </p:sp>
      <p:sp>
        <p:nvSpPr>
          <p:cNvPr id="40" name="1. On-page tracker 1.">
            <a:extLst>
              <a:ext uri="{FF2B5EF4-FFF2-40B4-BE49-F238E27FC236}">
                <a16:creationId xmlns:a16="http://schemas.microsoft.com/office/drawing/2014/main" xmlns="" id="{44EFCCF7-D180-4EB2-88BE-A34002FD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xmlns="" id="{310EBF42-31F3-4248-BA1F-3AB437650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BF1863B8-11A0-4E8B-B361-1A01698E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El estándar de trabajo puede tomar varios formatos dependiendo </a:t>
            </a:r>
            <a:br>
              <a:rPr lang="es-ES" dirty="0"/>
            </a:br>
            <a:r>
              <a:rPr lang="es-ES" dirty="0"/>
              <a:t>de la tarea y necesidades del usuario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4A2AD0-E891-4F66-9D2D-9A5E3B10C141}"/>
              </a:ext>
            </a:extLst>
          </p:cNvPr>
          <p:cNvSpPr txBox="1"/>
          <p:nvPr/>
        </p:nvSpPr>
        <p:spPr>
          <a:xfrm>
            <a:off x="2545818" y="1425746"/>
            <a:ext cx="2735393" cy="2197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1428" b="1">
                <a:solidFill>
                  <a:schemeClr val="tx2"/>
                </a:solidFill>
                <a:cs typeface="Arial" panose="020B0604020202020204" pitchFamily="34" charset="0"/>
              </a:rPr>
              <a:t>Si una tarea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D5FE21-D4AE-4D33-8F46-239D93143878}"/>
              </a:ext>
            </a:extLst>
          </p:cNvPr>
          <p:cNvSpPr txBox="1"/>
          <p:nvPr/>
        </p:nvSpPr>
        <p:spPr>
          <a:xfrm>
            <a:off x="5441662" y="1425746"/>
            <a:ext cx="2735393" cy="2197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1428" b="1">
                <a:solidFill>
                  <a:schemeClr val="tx2"/>
                </a:solidFill>
                <a:cs typeface="Arial" panose="020B0604020202020204" pitchFamily="34" charset="0"/>
              </a:rPr>
              <a:t>Si una tarea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9906F2-378E-4B0F-BAE3-BAC7C518109C}"/>
              </a:ext>
            </a:extLst>
          </p:cNvPr>
          <p:cNvSpPr txBox="1"/>
          <p:nvPr/>
        </p:nvSpPr>
        <p:spPr>
          <a:xfrm>
            <a:off x="8337504" y="1425746"/>
            <a:ext cx="2735393" cy="2197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1428" b="1">
                <a:solidFill>
                  <a:schemeClr val="tx2"/>
                </a:solidFill>
                <a:cs typeface="Arial" panose="020B0604020202020204" pitchFamily="34" charset="0"/>
              </a:rPr>
              <a:t>Si una tarea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579D5AB-DD42-428C-B280-A1DE6A779E36}"/>
              </a:ext>
            </a:extLst>
          </p:cNvPr>
          <p:cNvCxnSpPr/>
          <p:nvPr/>
        </p:nvCxnSpPr>
        <p:spPr>
          <a:xfrm>
            <a:off x="2545818" y="1645486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B68EBA6F-2FF1-4961-81C6-AD5ED7A52C81}"/>
              </a:ext>
            </a:extLst>
          </p:cNvPr>
          <p:cNvCxnSpPr/>
          <p:nvPr/>
        </p:nvCxnSpPr>
        <p:spPr>
          <a:xfrm>
            <a:off x="5441662" y="1645486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FE89E5B-9A4E-4786-A108-C85FA767E737}"/>
              </a:ext>
            </a:extLst>
          </p:cNvPr>
          <p:cNvCxnSpPr/>
          <p:nvPr/>
        </p:nvCxnSpPr>
        <p:spPr>
          <a:xfrm>
            <a:off x="8337504" y="1645486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E3DF3E7E-2A0A-4F9E-9A8B-D7EBAE610DC7}"/>
              </a:ext>
            </a:extLst>
          </p:cNvPr>
          <p:cNvCxnSpPr/>
          <p:nvPr/>
        </p:nvCxnSpPr>
        <p:spPr>
          <a:xfrm>
            <a:off x="2545818" y="3957991"/>
            <a:ext cx="273539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36943B3-6CB7-4819-B2A0-8414B39A5411}"/>
              </a:ext>
            </a:extLst>
          </p:cNvPr>
          <p:cNvCxnSpPr/>
          <p:nvPr/>
        </p:nvCxnSpPr>
        <p:spPr>
          <a:xfrm>
            <a:off x="5441662" y="3957991"/>
            <a:ext cx="273539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66F87F4-2573-40F7-869F-9E18AEDB0A54}"/>
              </a:ext>
            </a:extLst>
          </p:cNvPr>
          <p:cNvCxnSpPr/>
          <p:nvPr/>
        </p:nvCxnSpPr>
        <p:spPr>
          <a:xfrm>
            <a:off x="8337504" y="3957991"/>
            <a:ext cx="273539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32F5CD9-54BE-4FE9-A6D3-F861643147E7}"/>
              </a:ext>
            </a:extLst>
          </p:cNvPr>
          <p:cNvGrpSpPr/>
          <p:nvPr/>
        </p:nvGrpSpPr>
        <p:grpSpPr>
          <a:xfrm>
            <a:off x="3696075" y="3806239"/>
            <a:ext cx="382510" cy="303499"/>
            <a:chOff x="3696075" y="3806239"/>
            <a:chExt cx="382510" cy="30349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AE3E085-0EE1-4A72-A967-9FA0919EF236}"/>
                </a:ext>
              </a:extLst>
            </p:cNvPr>
            <p:cNvSpPr/>
            <p:nvPr/>
          </p:nvSpPr>
          <p:spPr>
            <a:xfrm rot="5400000">
              <a:off x="3845467" y="3825092"/>
              <a:ext cx="109537" cy="3167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0E4BABE-C446-48A7-B341-14A837902444}"/>
                </a:ext>
              </a:extLst>
            </p:cNvPr>
            <p:cNvGrpSpPr/>
            <p:nvPr/>
          </p:nvGrpSpPr>
          <p:grpSpPr>
            <a:xfrm rot="5400000">
              <a:off x="3735580" y="3766734"/>
              <a:ext cx="303499" cy="382510"/>
              <a:chOff x="3954341" y="1806783"/>
              <a:chExt cx="734683" cy="484632"/>
            </a:xfrm>
          </p:grpSpPr>
          <p:sp>
            <p:nvSpPr>
              <p:cNvPr id="50" name="Arrow: Chevron 49">
                <a:extLst>
                  <a:ext uri="{FF2B5EF4-FFF2-40B4-BE49-F238E27FC236}">
                    <a16:creationId xmlns:a16="http://schemas.microsoft.com/office/drawing/2014/main" xmlns="" id="{CE5E8DC1-3989-438E-BE14-1B58F78BB7C0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Arrow: Chevron 54">
                <a:extLst>
                  <a:ext uri="{FF2B5EF4-FFF2-40B4-BE49-F238E27FC236}">
                    <a16:creationId xmlns:a16="http://schemas.microsoft.com/office/drawing/2014/main" xmlns="" id="{CD6271F4-527C-4CFE-BCB3-414CD934BA09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23A6065-B110-4665-8F87-9424836D4FF6}"/>
              </a:ext>
            </a:extLst>
          </p:cNvPr>
          <p:cNvGrpSpPr/>
          <p:nvPr/>
        </p:nvGrpSpPr>
        <p:grpSpPr>
          <a:xfrm>
            <a:off x="6618103" y="3806239"/>
            <a:ext cx="382510" cy="303499"/>
            <a:chOff x="3696075" y="3806239"/>
            <a:chExt cx="382510" cy="3034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DD94570C-7FF9-4642-AF8B-F25432C68053}"/>
                </a:ext>
              </a:extLst>
            </p:cNvPr>
            <p:cNvSpPr/>
            <p:nvPr/>
          </p:nvSpPr>
          <p:spPr>
            <a:xfrm rot="5400000">
              <a:off x="3845467" y="3825092"/>
              <a:ext cx="109537" cy="3167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3E6154D2-F16E-48AF-AC48-928A4A1A1862}"/>
                </a:ext>
              </a:extLst>
            </p:cNvPr>
            <p:cNvGrpSpPr/>
            <p:nvPr/>
          </p:nvGrpSpPr>
          <p:grpSpPr>
            <a:xfrm rot="5400000">
              <a:off x="3735580" y="3766734"/>
              <a:ext cx="303499" cy="382510"/>
              <a:chOff x="3954341" y="1806783"/>
              <a:chExt cx="734683" cy="484632"/>
            </a:xfrm>
          </p:grpSpPr>
          <p:sp>
            <p:nvSpPr>
              <p:cNvPr id="77" name="Arrow: Chevron 76">
                <a:extLst>
                  <a:ext uri="{FF2B5EF4-FFF2-40B4-BE49-F238E27FC236}">
                    <a16:creationId xmlns:a16="http://schemas.microsoft.com/office/drawing/2014/main" xmlns="" id="{41E12D32-3F7D-4259-9466-7A481AAD5049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Arrow: Chevron 77">
                <a:extLst>
                  <a:ext uri="{FF2B5EF4-FFF2-40B4-BE49-F238E27FC236}">
                    <a16:creationId xmlns:a16="http://schemas.microsoft.com/office/drawing/2014/main" xmlns="" id="{8034D679-DC08-4283-9A68-E0BEF93F2044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F6D10E3B-3F75-4F42-938D-A8C8FFA09C12}"/>
              </a:ext>
            </a:extLst>
          </p:cNvPr>
          <p:cNvGrpSpPr/>
          <p:nvPr/>
        </p:nvGrpSpPr>
        <p:grpSpPr>
          <a:xfrm>
            <a:off x="9513945" y="3806239"/>
            <a:ext cx="382510" cy="303499"/>
            <a:chOff x="3696075" y="3806239"/>
            <a:chExt cx="382510" cy="30349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C9353397-A9B5-47C5-BD68-8CF6542DF41D}"/>
                </a:ext>
              </a:extLst>
            </p:cNvPr>
            <p:cNvSpPr/>
            <p:nvPr/>
          </p:nvSpPr>
          <p:spPr>
            <a:xfrm rot="5400000">
              <a:off x="3845467" y="3825092"/>
              <a:ext cx="109537" cy="3167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9730F1F5-5E0A-44A1-B058-0E64FD71ACAC}"/>
                </a:ext>
              </a:extLst>
            </p:cNvPr>
            <p:cNvGrpSpPr/>
            <p:nvPr/>
          </p:nvGrpSpPr>
          <p:grpSpPr>
            <a:xfrm rot="5400000">
              <a:off x="3735580" y="3766734"/>
              <a:ext cx="303499" cy="382510"/>
              <a:chOff x="3954341" y="1806783"/>
              <a:chExt cx="734683" cy="484632"/>
            </a:xfrm>
          </p:grpSpPr>
          <p:sp>
            <p:nvSpPr>
              <p:cNvPr id="82" name="Arrow: Chevron 81">
                <a:extLst>
                  <a:ext uri="{FF2B5EF4-FFF2-40B4-BE49-F238E27FC236}">
                    <a16:creationId xmlns:a16="http://schemas.microsoft.com/office/drawing/2014/main" xmlns="" id="{4EE50B2C-460F-4ED7-8AC9-7BFA6BE0412F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Arrow: Chevron 82">
                <a:extLst>
                  <a:ext uri="{FF2B5EF4-FFF2-40B4-BE49-F238E27FC236}">
                    <a16:creationId xmlns:a16="http://schemas.microsoft.com/office/drawing/2014/main" xmlns="" id="{8C9942F7-D844-47FD-8C1A-87723CB8D75F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C859A6-1A9E-44C9-AC01-E8DCA497E6EF}"/>
              </a:ext>
            </a:extLst>
          </p:cNvPr>
          <p:cNvSpPr txBox="1"/>
          <p:nvPr/>
        </p:nvSpPr>
        <p:spPr>
          <a:xfrm>
            <a:off x="5441662" y="4179264"/>
            <a:ext cx="2735393" cy="43947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274638"/>
            <a:r>
              <a:rPr lang="es-ES" sz="1428" b="1" dirty="0">
                <a:solidFill>
                  <a:schemeClr val="tx2"/>
                </a:solidFill>
                <a:cs typeface="Arial" panose="020B0604020202020204" pitchFamily="34" charset="0"/>
              </a:rPr>
              <a:t>Listas de verificación de  trabajo (</a:t>
            </a:r>
            <a:r>
              <a:rPr lang="es-ES" sz="1428" b="1" dirty="0" err="1">
                <a:solidFill>
                  <a:schemeClr val="tx2"/>
                </a:solidFill>
                <a:cs typeface="Arial" panose="020B0604020202020204" pitchFamily="34" charset="0"/>
              </a:rPr>
              <a:t>checklist</a:t>
            </a:r>
            <a:r>
              <a:rPr lang="es-ES" sz="1428" b="1" dirty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en-US" sz="1428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82605A-B5C3-46BD-907D-34A25307B41A}"/>
              </a:ext>
            </a:extLst>
          </p:cNvPr>
          <p:cNvSpPr txBox="1"/>
          <p:nvPr/>
        </p:nvSpPr>
        <p:spPr>
          <a:xfrm>
            <a:off x="8337504" y="4399003"/>
            <a:ext cx="2735393" cy="2197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274638"/>
            <a:r>
              <a:rPr lang="en-US" sz="1428" b="1">
                <a:solidFill>
                  <a:schemeClr val="tx2"/>
                </a:solidFill>
                <a:cs typeface="Arial" panose="020B0604020202020204" pitchFamily="34" charset="0"/>
              </a:rPr>
              <a:t>Flujograma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F102222-3E82-4C4B-98CB-3843899AEA3B}"/>
              </a:ext>
            </a:extLst>
          </p:cNvPr>
          <p:cNvSpPr txBox="1"/>
          <p:nvPr/>
        </p:nvSpPr>
        <p:spPr>
          <a:xfrm>
            <a:off x="2545818" y="4399003"/>
            <a:ext cx="2735393" cy="2197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274638"/>
            <a:r>
              <a:rPr lang="en-US" sz="1428" b="1" dirty="0">
                <a:solidFill>
                  <a:schemeClr val="tx2"/>
                </a:solidFill>
                <a:cs typeface="Arial" panose="020B0604020202020204" pitchFamily="34" charset="0"/>
              </a:rPr>
              <a:t>Paso a </a:t>
            </a:r>
            <a:r>
              <a:rPr lang="en-US" sz="1428" b="1" dirty="0" err="1">
                <a:solidFill>
                  <a:schemeClr val="tx2"/>
                </a:solidFill>
                <a:cs typeface="Arial" panose="020B0604020202020204" pitchFamily="34" charset="0"/>
              </a:rPr>
              <a:t>paso</a:t>
            </a:r>
            <a:endParaRPr lang="en-US" sz="1428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265EB507-5DDC-44BF-BCEE-A6BDA265926B}"/>
              </a:ext>
            </a:extLst>
          </p:cNvPr>
          <p:cNvCxnSpPr/>
          <p:nvPr/>
        </p:nvCxnSpPr>
        <p:spPr>
          <a:xfrm>
            <a:off x="5441662" y="4649223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A1D2038A-EB83-465B-BD7A-38EB8149B360}"/>
              </a:ext>
            </a:extLst>
          </p:cNvPr>
          <p:cNvCxnSpPr/>
          <p:nvPr/>
        </p:nvCxnSpPr>
        <p:spPr>
          <a:xfrm>
            <a:off x="8337504" y="4649223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2545818" y="4378711"/>
            <a:ext cx="233681" cy="232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O" sz="1428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1</a:t>
            </a:r>
          </a:p>
        </p:txBody>
      </p:sp>
      <p:sp>
        <p:nvSpPr>
          <p:cNvPr id="53" name="Oval 52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5441662" y="4378711"/>
            <a:ext cx="233681" cy="232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O" sz="1428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54" name="Oval 53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8337504" y="4378711"/>
            <a:ext cx="233681" cy="2324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O" sz="1428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3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74DD2511-25E2-4EAB-A6B8-EDC0311BD301}"/>
              </a:ext>
            </a:extLst>
          </p:cNvPr>
          <p:cNvCxnSpPr/>
          <p:nvPr/>
        </p:nvCxnSpPr>
        <p:spPr>
          <a:xfrm>
            <a:off x="2545818" y="4649223"/>
            <a:ext cx="273539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6149489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8" name="Diapositiva de think-cell" r:id="rId6" imgW="524" imgH="526" progId="TCLayout.ActiveDocument.1">
                  <p:embed/>
                </p:oleObj>
              </mc:Choice>
              <mc:Fallback>
                <p:oleObj name="Diapositiva de think-cell" r:id="rId6" imgW="524" imgH="526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84202" y="1352070"/>
            <a:ext cx="6355751" cy="204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35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L" sz="1326" dirty="0">
                <a:latin typeface="+mn-lt"/>
              </a:rPr>
              <a:t>Atributos básicos de formato y disponibilidad a ser verificados</a:t>
            </a:r>
          </a:p>
        </p:txBody>
      </p:sp>
      <p:sp>
        <p:nvSpPr>
          <p:cNvPr id="30" name="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17687" y="6642944"/>
            <a:ext cx="1011244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519113" indent="-519113" defTabSz="913526">
              <a:tabLst>
                <a:tab pos="625214" algn="l"/>
              </a:tabLst>
            </a:pPr>
            <a:r>
              <a:rPr lang="es-CL" sz="800" dirty="0">
                <a:solidFill>
                  <a:schemeClr val="accent6"/>
                </a:solidFill>
                <a:latin typeface="+mn-lt"/>
                <a:sym typeface="Calibri" panose="020F0502020204030204" pitchFamily="34" charset="0"/>
              </a:rPr>
              <a:t>FUENTE: Análisis equipo de trabajo LM</a:t>
            </a:r>
          </a:p>
        </p:txBody>
      </p:sp>
      <p:sp>
        <p:nvSpPr>
          <p:cNvPr id="25" name="1. On-page tracker 1.">
            <a:extLst>
              <a:ext uri="{FF2B5EF4-FFF2-40B4-BE49-F238E27FC236}">
                <a16:creationId xmlns:a16="http://schemas.microsoft.com/office/drawing/2014/main" xmlns="" id="{90893568-8D54-4306-834D-582EAFCF8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0B2EC1A6-9288-43DA-A9E2-C7AE168ED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318ED-8C8E-4528-A639-736B99A5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Cada estándar debe contar con atributos básicos de documentación y estar fácilmente disponible para ser consultado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15548" r="615" b="28905"/>
          <a:stretch/>
        </p:blipFill>
        <p:spPr>
          <a:xfrm>
            <a:off x="9787529" y="5236337"/>
            <a:ext cx="1683388" cy="1028035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484203" y="5107574"/>
            <a:ext cx="1347898" cy="128556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5550" tIns="0" rIns="1555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03662"/>
            <a:r>
              <a:rPr lang="es-CL" sz="1326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Disponibilidad</a:t>
            </a:r>
          </a:p>
        </p:txBody>
      </p:sp>
      <p:sp>
        <p:nvSpPr>
          <p:cNvPr id="14" name="Rectangle 10"/>
          <p:cNvSpPr txBox="1">
            <a:spLocks/>
          </p:cNvSpPr>
          <p:nvPr/>
        </p:nvSpPr>
        <p:spPr>
          <a:xfrm>
            <a:off x="2881434" y="5781964"/>
            <a:ext cx="5975757" cy="4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es-CL" sz="1326" dirty="0"/>
              <a:t>Cada estándar debe estar disponible en un </a:t>
            </a:r>
            <a:r>
              <a:rPr lang="es-CL" sz="1326" b="1" dirty="0">
                <a:solidFill>
                  <a:schemeClr val="tx2"/>
                </a:solidFill>
              </a:rPr>
              <a:t>repositorio digital </a:t>
            </a:r>
            <a:r>
              <a:rPr lang="es-CL" sz="1326" dirty="0"/>
              <a:t>de forma que permita ser consultado cuando necesario</a:t>
            </a:r>
          </a:p>
        </p:txBody>
      </p:sp>
      <p:sp>
        <p:nvSpPr>
          <p:cNvPr id="16" name="Rectangle 10"/>
          <p:cNvSpPr txBox="1">
            <a:spLocks/>
          </p:cNvSpPr>
          <p:nvPr/>
        </p:nvSpPr>
        <p:spPr>
          <a:xfrm>
            <a:off x="2881433" y="1638217"/>
            <a:ext cx="5975757" cy="33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ts val="408"/>
              </a:spcBef>
            </a:pPr>
            <a:r>
              <a:rPr lang="es-CL" sz="1326" dirty="0"/>
              <a:t>El documento de un estándar debe incluir los siguientes atributos para asegurar control en su gestión y efectividad en su ejecución:</a:t>
            </a:r>
          </a:p>
          <a:p>
            <a:pPr lvl="2">
              <a:spcBef>
                <a:spcPts val="408"/>
              </a:spcBef>
            </a:pPr>
            <a:r>
              <a:rPr lang="es-CL" sz="1326" b="1" dirty="0">
                <a:solidFill>
                  <a:schemeClr val="tx2"/>
                </a:solidFill>
              </a:rPr>
              <a:t>Nombre</a:t>
            </a:r>
            <a:r>
              <a:rPr lang="es-CL" sz="1326" dirty="0"/>
              <a:t>: describe el proceso o tareas que son objeto</a:t>
            </a:r>
            <a:br>
              <a:rPr lang="es-CL" sz="1326" dirty="0"/>
            </a:br>
            <a:r>
              <a:rPr lang="es-CL" sz="1326" dirty="0"/>
              <a:t>del estándar</a:t>
            </a:r>
          </a:p>
          <a:p>
            <a:pPr lvl="2">
              <a:spcBef>
                <a:spcPts val="408"/>
              </a:spcBef>
            </a:pPr>
            <a:r>
              <a:rPr lang="es-CL" sz="1326" b="1" dirty="0">
                <a:solidFill>
                  <a:schemeClr val="tx2"/>
                </a:solidFill>
              </a:rPr>
              <a:t>Alcance</a:t>
            </a:r>
            <a:r>
              <a:rPr lang="es-CL" sz="1326" dirty="0"/>
              <a:t>: define ámbito de uso del estándar (ej. Mantenimiento Área Seca)</a:t>
            </a:r>
          </a:p>
          <a:p>
            <a:pPr lvl="2">
              <a:spcBef>
                <a:spcPts val="408"/>
              </a:spcBef>
            </a:pPr>
            <a:r>
              <a:rPr lang="es-CL" sz="1326" b="1" dirty="0">
                <a:solidFill>
                  <a:schemeClr val="tx2"/>
                </a:solidFill>
              </a:rPr>
              <a:t>Histórico de modificaciones: </a:t>
            </a:r>
            <a:r>
              <a:rPr lang="es-CL" sz="1326" dirty="0"/>
              <a:t>detallando cuándo y quién ha realizado modificaciones en el estándar </a:t>
            </a:r>
          </a:p>
          <a:p>
            <a:pPr lvl="2">
              <a:spcBef>
                <a:spcPts val="408"/>
              </a:spcBef>
            </a:pPr>
            <a:r>
              <a:rPr lang="es-CL" sz="1326" b="1" dirty="0">
                <a:solidFill>
                  <a:schemeClr val="tx2"/>
                </a:solidFill>
              </a:rPr>
              <a:t>Requisitos:</a:t>
            </a:r>
            <a:r>
              <a:rPr lang="es-CL" sz="1326" dirty="0"/>
              <a:t> detalla cuales son los requisitos materiales (herramientas, componentes, equipamientos) necesarios para ejecutar el proceso estandarizado, así como otras condiciones o pre-requisitos que deben ser cumplidos</a:t>
            </a:r>
          </a:p>
          <a:p>
            <a:pPr lvl="2">
              <a:spcBef>
                <a:spcPts val="408"/>
              </a:spcBef>
            </a:pPr>
            <a:r>
              <a:rPr lang="es-CL" sz="1326" b="1" dirty="0">
                <a:solidFill>
                  <a:schemeClr val="tx2"/>
                </a:solidFill>
              </a:rPr>
              <a:t>Instrucciones detalladas:</a:t>
            </a:r>
            <a:r>
              <a:rPr lang="es-CL" sz="1326" dirty="0"/>
              <a:t> instrucciones de las tareas a ejecutar, definidas según el formato definido para el estándar (paso a paso, lista de verificación, flujograma)</a:t>
            </a:r>
          </a:p>
        </p:txBody>
      </p:sp>
      <p:sp>
        <p:nvSpPr>
          <p:cNvPr id="17" name="Rectangle 10"/>
          <p:cNvSpPr txBox="1">
            <a:spLocks/>
          </p:cNvSpPr>
          <p:nvPr/>
        </p:nvSpPr>
        <p:spPr>
          <a:xfrm>
            <a:off x="2881433" y="5104561"/>
            <a:ext cx="5975757" cy="61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es-CL" sz="1326" b="1" dirty="0">
                <a:solidFill>
                  <a:schemeClr val="tx2"/>
                </a:solidFill>
              </a:rPr>
              <a:t>Copias físicas </a:t>
            </a:r>
            <a:r>
              <a:rPr lang="es-CL" sz="1326" dirty="0"/>
              <a:t>de cada estándar deben estar disponibles en el área de trabajo para asegurar que las personas responsables de ejecutar el proceso tienen fácil acceso a la última versión del documento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484202" y="1638217"/>
            <a:ext cx="1347898" cy="332346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5550" tIns="0" rIns="1555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03662"/>
            <a:r>
              <a:rPr lang="es-CL" sz="1326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Formato</a:t>
            </a:r>
          </a:p>
          <a:p>
            <a:pPr marL="103662"/>
            <a:r>
              <a:rPr lang="es-CL" sz="1326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estándar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4068" y="1638217"/>
            <a:ext cx="2496850" cy="3206044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484202" y="5026730"/>
            <a:ext cx="9986716" cy="0"/>
          </a:xfrm>
          <a:prstGeom prst="straightConnector1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395E04D-585A-4672-B567-559CD6C48DE2}"/>
              </a:ext>
            </a:extLst>
          </p:cNvPr>
          <p:cNvCxnSpPr/>
          <p:nvPr/>
        </p:nvCxnSpPr>
        <p:spPr>
          <a:xfrm>
            <a:off x="1484202" y="1572284"/>
            <a:ext cx="99867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2935691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_tradnl" sz="1665" dirty="0" err="1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 Placeholder 2">
            <a:hlinkClick r:id="rId11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18947" y="2598071"/>
            <a:ext cx="5554106" cy="4162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</a14:hiddenLine>
            </a:ext>
          </a:extLst>
        </p:spPr>
        <p:txBody>
          <a:bodyPr vert="horz" wrap="square" lIns="82608" tIns="82608" rIns="0" bIns="84227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CL" altLang="en-US" sz="1632" b="1" dirty="0">
                <a:solidFill>
                  <a:schemeClr val="tx2"/>
                </a:solidFill>
              </a:rPr>
              <a:t>Sistema de Gestión: Sistema de </a:t>
            </a:r>
            <a:r>
              <a:rPr lang="es-CL" altLang="en-US" sz="1632" b="1">
                <a:solidFill>
                  <a:schemeClr val="tx2"/>
                </a:solidFill>
              </a:rPr>
              <a:t>Procesos Eficientes</a:t>
            </a:r>
            <a:endParaRPr lang="es-CL" sz="1632" b="1" dirty="0">
              <a:solidFill>
                <a:schemeClr val="tx2"/>
              </a:solidFill>
            </a:endParaRPr>
          </a:p>
        </p:txBody>
      </p:sp>
      <p:sp>
        <p:nvSpPr>
          <p:cNvPr id="20" name="Text Placeholder 2">
            <a:hlinkClick r:id="rId12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18947" y="3014346"/>
            <a:ext cx="5554106" cy="4146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2608" tIns="82608" rIns="0" bIns="82608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s-ES_tradnl" sz="1632" dirty="0">
                <a:ea typeface="+mn-ea"/>
                <a:sym typeface="+mn-lt"/>
              </a:rPr>
              <a:t>Estándares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18947" y="3429001"/>
            <a:ext cx="5554106" cy="41465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  <a:extLst/>
        </p:spPr>
        <p:txBody>
          <a:bodyPr vert="horz" wrap="square" lIns="82608" tIns="82608" rIns="0" bIns="82608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s-ES_tradnl" sz="1632" b="1" dirty="0">
                <a:solidFill>
                  <a:schemeClr val="tx2"/>
                </a:solidFill>
                <a:ea typeface="+mn-ea"/>
                <a:sym typeface="+mn-lt"/>
              </a:rPr>
              <a:t>Agenda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5916151-2025-43A1-8023-6D6D05C16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8332639"/>
              </p:ext>
            </p:ext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908D3-821E-4A26-B81A-28968156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El sistema LM se implementa creando una agenda para </a:t>
            </a:r>
            <a:br>
              <a:rPr lang="es-ES" dirty="0"/>
            </a:br>
            <a:r>
              <a:rPr lang="es-ES" dirty="0"/>
              <a:t>cada líder, dando espacio para las instancias necesarias</a:t>
            </a:r>
          </a:p>
        </p:txBody>
      </p:sp>
      <p:sp>
        <p:nvSpPr>
          <p:cNvPr id="99" name="Rectangle 32"/>
          <p:cNvSpPr>
            <a:spLocks noChangeArrowheads="1"/>
          </p:cNvSpPr>
          <p:nvPr/>
        </p:nvSpPr>
        <p:spPr bwMode="gray">
          <a:xfrm>
            <a:off x="9777084" y="279959"/>
            <a:ext cx="183031" cy="1484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9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100" name="Rectangle 32"/>
          <p:cNvSpPr>
            <a:spLocks noChangeArrowheads="1"/>
          </p:cNvSpPr>
          <p:nvPr/>
        </p:nvSpPr>
        <p:spPr bwMode="gray">
          <a:xfrm>
            <a:off x="9777084" y="84014"/>
            <a:ext cx="183031" cy="14841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r>
              <a:rPr lang="es-ES_tradnl" sz="9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101" name="Rectangle 32"/>
          <p:cNvSpPr>
            <a:spLocks noChangeArrowheads="1"/>
          </p:cNvSpPr>
          <p:nvPr/>
        </p:nvSpPr>
        <p:spPr bwMode="gray">
          <a:xfrm>
            <a:off x="9777084" y="491606"/>
            <a:ext cx="183031" cy="148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9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102" name="Rectangle 32"/>
          <p:cNvSpPr>
            <a:spLocks noChangeArrowheads="1"/>
          </p:cNvSpPr>
          <p:nvPr/>
        </p:nvSpPr>
        <p:spPr bwMode="gray">
          <a:xfrm>
            <a:off x="9777084" y="876056"/>
            <a:ext cx="183031" cy="14841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r>
              <a:rPr lang="es-ES_tradnl" sz="9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103" name="Rectangle 32"/>
          <p:cNvSpPr>
            <a:spLocks noChangeArrowheads="1"/>
          </p:cNvSpPr>
          <p:nvPr/>
        </p:nvSpPr>
        <p:spPr bwMode="gray">
          <a:xfrm>
            <a:off x="9777084" y="680112"/>
            <a:ext cx="183031" cy="14841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r>
              <a:rPr lang="es-ES_tradnl" sz="9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77" name="AutoShape 137"/>
          <p:cNvSpPr>
            <a:spLocks noChangeArrowheads="1"/>
          </p:cNvSpPr>
          <p:nvPr/>
        </p:nvSpPr>
        <p:spPr bwMode="gray">
          <a:xfrm>
            <a:off x="8549900" y="1302515"/>
            <a:ext cx="3031700" cy="52221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ES_tradnl" sz="1600" dirty="0">
                <a:sym typeface="Calibri" panose="020F0502020204030204" pitchFamily="34" charset="0"/>
              </a:rPr>
              <a:t>0i</a:t>
            </a:r>
          </a:p>
        </p:txBody>
      </p:sp>
      <p:sp>
        <p:nvSpPr>
          <p:cNvPr id="11" name="Rectangle 5"/>
          <p:cNvSpPr txBox="1">
            <a:spLocks/>
          </p:cNvSpPr>
          <p:nvPr/>
        </p:nvSpPr>
        <p:spPr>
          <a:xfrm>
            <a:off x="1522316" y="1801781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08:00</a:t>
            </a:r>
          </a:p>
        </p:txBody>
      </p:sp>
      <p:sp>
        <p:nvSpPr>
          <p:cNvPr id="12" name="Rectangle 5"/>
          <p:cNvSpPr txBox="1">
            <a:spLocks/>
          </p:cNvSpPr>
          <p:nvPr/>
        </p:nvSpPr>
        <p:spPr>
          <a:xfrm>
            <a:off x="1522316" y="2283636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09:00</a:t>
            </a:r>
          </a:p>
        </p:txBody>
      </p:sp>
      <p:sp>
        <p:nvSpPr>
          <p:cNvPr id="13" name="Rectangle 5"/>
          <p:cNvSpPr txBox="1">
            <a:spLocks/>
          </p:cNvSpPr>
          <p:nvPr/>
        </p:nvSpPr>
        <p:spPr>
          <a:xfrm>
            <a:off x="1522316" y="2765491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10:00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1522316" y="3247346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11:00</a:t>
            </a: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1522316" y="3729200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12:00</a:t>
            </a:r>
          </a:p>
        </p:txBody>
      </p:sp>
      <p:sp>
        <p:nvSpPr>
          <p:cNvPr id="16" name="Rectangle 5"/>
          <p:cNvSpPr txBox="1">
            <a:spLocks/>
          </p:cNvSpPr>
          <p:nvPr/>
        </p:nvSpPr>
        <p:spPr>
          <a:xfrm>
            <a:off x="1522316" y="4211054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13:00</a:t>
            </a:r>
          </a:p>
        </p:txBody>
      </p:sp>
      <p:sp>
        <p:nvSpPr>
          <p:cNvPr id="17" name="Rectangle 5"/>
          <p:cNvSpPr txBox="1">
            <a:spLocks/>
          </p:cNvSpPr>
          <p:nvPr/>
        </p:nvSpPr>
        <p:spPr>
          <a:xfrm>
            <a:off x="1522316" y="4692908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14:00</a:t>
            </a:r>
          </a:p>
        </p:txBody>
      </p:sp>
      <p:sp>
        <p:nvSpPr>
          <p:cNvPr id="18" name="Rectangle 5"/>
          <p:cNvSpPr txBox="1">
            <a:spLocks/>
          </p:cNvSpPr>
          <p:nvPr/>
        </p:nvSpPr>
        <p:spPr>
          <a:xfrm>
            <a:off x="1522316" y="5174763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15:00</a:t>
            </a:r>
          </a:p>
        </p:txBody>
      </p:sp>
      <p:sp>
        <p:nvSpPr>
          <p:cNvPr id="19" name="Rectangle 5"/>
          <p:cNvSpPr txBox="1">
            <a:spLocks/>
          </p:cNvSpPr>
          <p:nvPr/>
        </p:nvSpPr>
        <p:spPr>
          <a:xfrm>
            <a:off x="1522316" y="5656617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16:00</a:t>
            </a:r>
          </a:p>
        </p:txBody>
      </p:sp>
      <p:sp>
        <p:nvSpPr>
          <p:cNvPr id="25" name="Line 76"/>
          <p:cNvSpPr>
            <a:spLocks noChangeShapeType="1"/>
          </p:cNvSpPr>
          <p:nvPr/>
        </p:nvSpPr>
        <p:spPr bwMode="gray">
          <a:xfrm>
            <a:off x="2504709" y="1379509"/>
            <a:ext cx="0" cy="5085831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42" name="Rectangle 5"/>
          <p:cNvSpPr txBox="1">
            <a:spLocks/>
          </p:cNvSpPr>
          <p:nvPr/>
        </p:nvSpPr>
        <p:spPr>
          <a:xfrm>
            <a:off x="1522316" y="6138470"/>
            <a:ext cx="833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dirty="0">
                <a:sym typeface="Calibri" panose="020F0502020204030204" pitchFamily="34" charset="0"/>
              </a:rPr>
              <a:t>17:00</a:t>
            </a:r>
          </a:p>
        </p:txBody>
      </p:sp>
      <p:sp>
        <p:nvSpPr>
          <p:cNvPr id="30" name="Line 76"/>
          <p:cNvSpPr>
            <a:spLocks noChangeShapeType="1"/>
          </p:cNvSpPr>
          <p:nvPr/>
        </p:nvSpPr>
        <p:spPr bwMode="gray">
          <a:xfrm rot="5400000">
            <a:off x="4877457" y="-1615150"/>
            <a:ext cx="0" cy="671028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31" name="Line 76"/>
          <p:cNvSpPr>
            <a:spLocks noChangeShapeType="1"/>
          </p:cNvSpPr>
          <p:nvPr/>
        </p:nvSpPr>
        <p:spPr bwMode="gray">
          <a:xfrm rot="5400000">
            <a:off x="4877459" y="-1208094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2" name="Line 76"/>
          <p:cNvSpPr>
            <a:spLocks noChangeShapeType="1"/>
          </p:cNvSpPr>
          <p:nvPr/>
        </p:nvSpPr>
        <p:spPr bwMode="gray">
          <a:xfrm rot="5400000">
            <a:off x="4877460" y="-726239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3" name="Line 76"/>
          <p:cNvSpPr>
            <a:spLocks noChangeShapeType="1"/>
          </p:cNvSpPr>
          <p:nvPr/>
        </p:nvSpPr>
        <p:spPr bwMode="gray">
          <a:xfrm rot="5400000">
            <a:off x="4877460" y="-244385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gray">
          <a:xfrm rot="5400000">
            <a:off x="4877460" y="237470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5" name="Line 76"/>
          <p:cNvSpPr>
            <a:spLocks noChangeShapeType="1"/>
          </p:cNvSpPr>
          <p:nvPr/>
        </p:nvSpPr>
        <p:spPr bwMode="gray">
          <a:xfrm rot="5400000">
            <a:off x="4877460" y="719323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6" name="Line 76"/>
          <p:cNvSpPr>
            <a:spLocks noChangeShapeType="1"/>
          </p:cNvSpPr>
          <p:nvPr/>
        </p:nvSpPr>
        <p:spPr bwMode="gray">
          <a:xfrm rot="5400000">
            <a:off x="4877460" y="1201178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7" name="Line 76"/>
          <p:cNvSpPr>
            <a:spLocks noChangeShapeType="1"/>
          </p:cNvSpPr>
          <p:nvPr/>
        </p:nvSpPr>
        <p:spPr bwMode="gray">
          <a:xfrm rot="5400000">
            <a:off x="4877460" y="1683032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38" name="Line 76"/>
          <p:cNvSpPr>
            <a:spLocks noChangeShapeType="1"/>
          </p:cNvSpPr>
          <p:nvPr/>
        </p:nvSpPr>
        <p:spPr bwMode="gray">
          <a:xfrm rot="5400000">
            <a:off x="4877460" y="2164888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gray">
          <a:xfrm rot="5400000">
            <a:off x="4858537" y="2646742"/>
            <a:ext cx="0" cy="6710288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_tradnl" sz="918" dirty="0">
              <a:sym typeface="Calibri" panose="020F0502020204030204" pitchFamily="34" charset="0"/>
            </a:endParaRPr>
          </a:p>
        </p:txBody>
      </p:sp>
      <p:sp>
        <p:nvSpPr>
          <p:cNvPr id="26" name="Line 77"/>
          <p:cNvSpPr>
            <a:spLocks noChangeShapeType="1"/>
          </p:cNvSpPr>
          <p:nvPr/>
        </p:nvSpPr>
        <p:spPr bwMode="gray">
          <a:xfrm>
            <a:off x="3664812" y="1410306"/>
            <a:ext cx="4569" cy="5055034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27" name="Line 78"/>
          <p:cNvSpPr>
            <a:spLocks noChangeShapeType="1"/>
          </p:cNvSpPr>
          <p:nvPr/>
        </p:nvSpPr>
        <p:spPr bwMode="gray">
          <a:xfrm>
            <a:off x="4818294" y="1410306"/>
            <a:ext cx="4569" cy="5055034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28" name="Line 79"/>
          <p:cNvSpPr>
            <a:spLocks noChangeShapeType="1"/>
          </p:cNvSpPr>
          <p:nvPr/>
        </p:nvSpPr>
        <p:spPr bwMode="gray">
          <a:xfrm>
            <a:off x="5971776" y="1410306"/>
            <a:ext cx="4569" cy="5055034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29" name="Line 80"/>
          <p:cNvSpPr>
            <a:spLocks noChangeShapeType="1"/>
          </p:cNvSpPr>
          <p:nvPr/>
        </p:nvSpPr>
        <p:spPr bwMode="gray">
          <a:xfrm>
            <a:off x="7125257" y="1410306"/>
            <a:ext cx="4569" cy="5055034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73472" rIns="73472" bIns="73472" anchor="ctr"/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gray">
          <a:xfrm>
            <a:off x="6022482" y="3187662"/>
            <a:ext cx="1056636" cy="3205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1" name="Rectangle 32"/>
          <p:cNvSpPr>
            <a:spLocks noChangeArrowheads="1"/>
          </p:cNvSpPr>
          <p:nvPr/>
        </p:nvSpPr>
        <p:spPr bwMode="gray">
          <a:xfrm>
            <a:off x="4869002" y="3187662"/>
            <a:ext cx="1056636" cy="3205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16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gray">
          <a:xfrm>
            <a:off x="4869002" y="3672734"/>
            <a:ext cx="1056636" cy="3205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gray">
          <a:xfrm>
            <a:off x="7175967" y="3672734"/>
            <a:ext cx="1056636" cy="3205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gray">
          <a:xfrm>
            <a:off x="3723253" y="1783981"/>
            <a:ext cx="1044114" cy="3205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5" name="Rectangle 32"/>
          <p:cNvSpPr>
            <a:spLocks noChangeArrowheads="1"/>
          </p:cNvSpPr>
          <p:nvPr/>
        </p:nvSpPr>
        <p:spPr bwMode="gray">
          <a:xfrm>
            <a:off x="6022482" y="1783981"/>
            <a:ext cx="1056636" cy="3205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gray">
          <a:xfrm>
            <a:off x="3723253" y="6088418"/>
            <a:ext cx="1044114" cy="32057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lIns="73472" tIns="73472" rIns="73472" bIns="73472" anchor="ctr"/>
          <a:lstStyle/>
          <a:p>
            <a:r>
              <a:rPr lang="es-ES_tradnl" sz="16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87" name="Rectangle 32"/>
          <p:cNvSpPr>
            <a:spLocks noChangeArrowheads="1"/>
          </p:cNvSpPr>
          <p:nvPr/>
        </p:nvSpPr>
        <p:spPr bwMode="gray">
          <a:xfrm>
            <a:off x="6022482" y="3672734"/>
            <a:ext cx="1056636" cy="3205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8" name="Rectangle 32"/>
          <p:cNvSpPr>
            <a:spLocks noChangeArrowheads="1"/>
          </p:cNvSpPr>
          <p:nvPr/>
        </p:nvSpPr>
        <p:spPr bwMode="gray">
          <a:xfrm>
            <a:off x="3723253" y="3672734"/>
            <a:ext cx="1044114" cy="3205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gray">
          <a:xfrm>
            <a:off x="2562038" y="3672734"/>
            <a:ext cx="1056636" cy="3205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lIns="73472" tIns="73472" rIns="73472" bIns="73472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gray">
          <a:xfrm>
            <a:off x="6022482" y="4633335"/>
            <a:ext cx="1056636" cy="3205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16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gray">
          <a:xfrm>
            <a:off x="3723253" y="4633335"/>
            <a:ext cx="1044114" cy="3205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16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92" name="Rectangle 32"/>
          <p:cNvSpPr>
            <a:spLocks noChangeArrowheads="1"/>
          </p:cNvSpPr>
          <p:nvPr/>
        </p:nvSpPr>
        <p:spPr bwMode="gray">
          <a:xfrm>
            <a:off x="7175967" y="2679080"/>
            <a:ext cx="1056636" cy="3205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endParaRPr lang="es-ES_tradnl" sz="1600" dirty="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gray">
          <a:xfrm>
            <a:off x="2562038" y="3187662"/>
            <a:ext cx="1056636" cy="3205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12346" tIns="112346" rIns="112346" bIns="112346" anchor="ctr">
            <a:noAutofit/>
          </a:bodyPr>
          <a:lstStyle/>
          <a:p>
            <a:r>
              <a:rPr lang="es-ES_tradnl" sz="1600" dirty="0">
                <a:latin typeface="+mn-lt"/>
                <a:sym typeface="Calibri" panose="020F0502020204030204" pitchFamily="34" charset="0"/>
              </a:rPr>
              <a:t> 	</a:t>
            </a:r>
          </a:p>
        </p:txBody>
      </p:sp>
      <p:sp>
        <p:nvSpPr>
          <p:cNvPr id="109" name="Rectangle 108"/>
          <p:cNvSpPr>
            <a:spLocks/>
          </p:cNvSpPr>
          <p:nvPr/>
        </p:nvSpPr>
        <p:spPr>
          <a:xfrm>
            <a:off x="2562038" y="1410306"/>
            <a:ext cx="1056636" cy="29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s-ES_tradnl" sz="1600" b="1" dirty="0">
                <a:solidFill>
                  <a:schemeClr val="bg1"/>
                </a:solidFill>
                <a:sym typeface="Calibri" panose="020F0502020204030204" pitchFamily="34" charset="0"/>
              </a:rPr>
              <a:t>Lunes</a:t>
            </a:r>
          </a:p>
        </p:txBody>
      </p:sp>
      <p:sp>
        <p:nvSpPr>
          <p:cNvPr id="110" name="Rectangle 109"/>
          <p:cNvSpPr>
            <a:spLocks/>
          </p:cNvSpPr>
          <p:nvPr/>
        </p:nvSpPr>
        <p:spPr>
          <a:xfrm>
            <a:off x="3715519" y="1410306"/>
            <a:ext cx="1056636" cy="29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s-ES_tradnl" sz="1600" b="1" dirty="0">
                <a:solidFill>
                  <a:schemeClr val="bg1"/>
                </a:solidFill>
                <a:sym typeface="Calibri" panose="020F0502020204030204" pitchFamily="34" charset="0"/>
              </a:rPr>
              <a:t>Martes</a:t>
            </a:r>
          </a:p>
        </p:txBody>
      </p:sp>
      <p:sp>
        <p:nvSpPr>
          <p:cNvPr id="111" name="Rectangle 110"/>
          <p:cNvSpPr>
            <a:spLocks/>
          </p:cNvSpPr>
          <p:nvPr/>
        </p:nvSpPr>
        <p:spPr>
          <a:xfrm>
            <a:off x="4869002" y="1410306"/>
            <a:ext cx="1056636" cy="29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1" rIns="36731" rtlCol="0" anchor="ctr"/>
          <a:lstStyle/>
          <a:p>
            <a:pPr algn="ctr">
              <a:buClr>
                <a:schemeClr val="bg1"/>
              </a:buClr>
            </a:pPr>
            <a:r>
              <a:rPr lang="es-ES_tradnl" sz="1600" b="1" dirty="0">
                <a:solidFill>
                  <a:schemeClr val="bg1"/>
                </a:solidFill>
                <a:sym typeface="Calibri" panose="020F0502020204030204" pitchFamily="34" charset="0"/>
              </a:rPr>
              <a:t>Miércoles</a:t>
            </a:r>
          </a:p>
        </p:txBody>
      </p:sp>
      <p:sp>
        <p:nvSpPr>
          <p:cNvPr id="112" name="Rectangle 111"/>
          <p:cNvSpPr>
            <a:spLocks/>
          </p:cNvSpPr>
          <p:nvPr/>
        </p:nvSpPr>
        <p:spPr>
          <a:xfrm>
            <a:off x="6022482" y="1410306"/>
            <a:ext cx="1056636" cy="29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s-ES_tradnl" sz="1600" b="1" dirty="0">
                <a:solidFill>
                  <a:schemeClr val="bg1"/>
                </a:solidFill>
                <a:sym typeface="Calibri" panose="020F0502020204030204" pitchFamily="34" charset="0"/>
              </a:rPr>
              <a:t>Jueves</a:t>
            </a:r>
          </a:p>
        </p:txBody>
      </p:sp>
      <p:sp>
        <p:nvSpPr>
          <p:cNvPr id="113" name="Rectangle 112"/>
          <p:cNvSpPr>
            <a:spLocks/>
          </p:cNvSpPr>
          <p:nvPr/>
        </p:nvSpPr>
        <p:spPr>
          <a:xfrm>
            <a:off x="7175967" y="1410306"/>
            <a:ext cx="1056636" cy="29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es-ES_tradnl" sz="1600" b="1" dirty="0">
                <a:solidFill>
                  <a:schemeClr val="bg1"/>
                </a:solidFill>
                <a:sym typeface="Calibri" panose="020F0502020204030204" pitchFamily="34" charset="0"/>
              </a:rPr>
              <a:t>Viernes</a:t>
            </a:r>
          </a:p>
        </p:txBody>
      </p:sp>
      <p:sp>
        <p:nvSpPr>
          <p:cNvPr id="69" name="TextBox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8549900" y="1302514"/>
            <a:ext cx="3031700" cy="44547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1320" tIns="38874" rIns="38874" bIns="3887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787106" eaLnBrk="1" hangingPunct="1"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defRPr sz="1300" b="1" baseline="0">
                <a:solidFill>
                  <a:schemeClr val="bg1"/>
                </a:solidFill>
                <a:latin typeface="+mj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s-CL" sz="1600" dirty="0">
                <a:latin typeface="+mn-lt"/>
              </a:rPr>
              <a:t>¿En qué consiste?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37751" y="1836114"/>
            <a:ext cx="2855997" cy="38164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600" dirty="0"/>
              <a:t>La agenda del líder es su </a:t>
            </a:r>
            <a:r>
              <a:rPr lang="es-ES" sz="1600" b="1" dirty="0">
                <a:solidFill>
                  <a:schemeClr val="tx2"/>
                </a:solidFill>
              </a:rPr>
              <a:t>trabajo estándar dentro </a:t>
            </a:r>
            <a:br>
              <a:rPr lang="es-ES" sz="1600" b="1" dirty="0">
                <a:solidFill>
                  <a:schemeClr val="tx2"/>
                </a:solidFill>
              </a:rPr>
            </a:br>
            <a:r>
              <a:rPr lang="es-ES" sz="1600" b="1" dirty="0">
                <a:solidFill>
                  <a:schemeClr val="tx2"/>
                </a:solidFill>
              </a:rPr>
              <a:t>del sistema LM</a:t>
            </a:r>
            <a:r>
              <a:rPr lang="es-ES" sz="1600" dirty="0"/>
              <a:t>, su adherencia en la ejecución es fundamental para el éxito de la transformación</a:t>
            </a:r>
            <a:endParaRPr lang="en-US" sz="1600" dirty="0"/>
          </a:p>
          <a:p>
            <a:pPr lvl="1">
              <a:spcBef>
                <a:spcPct val="25000"/>
              </a:spcBef>
            </a:pPr>
            <a:r>
              <a:rPr lang="es-ES" sz="1600" dirty="0"/>
              <a:t>Las agendas deben estar </a:t>
            </a:r>
            <a:r>
              <a:rPr lang="es-ES" sz="1600" b="1" dirty="0">
                <a:solidFill>
                  <a:schemeClr val="tx2"/>
                </a:solidFill>
              </a:rPr>
              <a:t>sincronizadas entre los diferentes niveles organizacionales 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s-ES" sz="1600" dirty="0"/>
              <a:t>Los líderes en todos los niveles </a:t>
            </a:r>
            <a:r>
              <a:rPr lang="es-ES" sz="1600" b="1" dirty="0">
                <a:solidFill>
                  <a:schemeClr val="tx2"/>
                </a:solidFill>
              </a:rPr>
              <a:t>deben identificar las barreras existentes</a:t>
            </a:r>
            <a:r>
              <a:rPr lang="es-ES" sz="1600" dirty="0"/>
              <a:t> para su ejecución e intervenir sobre las mismas</a:t>
            </a:r>
            <a:endParaRPr lang="en-US" sz="1600" dirty="0"/>
          </a:p>
        </p:txBody>
      </p:sp>
      <p:sp>
        <p:nvSpPr>
          <p:cNvPr id="64" name="1. On-page tracker 1.">
            <a:extLst>
              <a:ext uri="{FF2B5EF4-FFF2-40B4-BE49-F238E27FC236}">
                <a16:creationId xmlns:a16="http://schemas.microsoft.com/office/drawing/2014/main" xmlns="" id="{EC62B39E-D0DD-4772-8F35-5F221005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AGENDA</a:t>
            </a:r>
          </a:p>
        </p:txBody>
      </p:sp>
      <p:pic>
        <p:nvPicPr>
          <p:cNvPr id="65" name="Picture 3">
            <a:extLst>
              <a:ext uri="{FF2B5EF4-FFF2-40B4-BE49-F238E27FC236}">
                <a16:creationId xmlns:a16="http://schemas.microsoft.com/office/drawing/2014/main" xmlns="" id="{3081007C-5F2E-4078-8B77-420505C24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E66F2A-CF9B-4296-89B9-E397759B2B14}"/>
              </a:ext>
            </a:extLst>
          </p:cNvPr>
          <p:cNvSpPr txBox="1"/>
          <p:nvPr/>
        </p:nvSpPr>
        <p:spPr>
          <a:xfrm>
            <a:off x="10023481" y="275661"/>
            <a:ext cx="1045158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900"/>
              <a:t>Confirmación de Rol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E1A8ED-5186-416B-B135-13005430A179}"/>
              </a:ext>
            </a:extLst>
          </p:cNvPr>
          <p:cNvSpPr txBox="1"/>
          <p:nvPr/>
        </p:nvSpPr>
        <p:spPr>
          <a:xfrm>
            <a:off x="10023481" y="79716"/>
            <a:ext cx="1243930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900"/>
              <a:t>Diálogos de desempeño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7A8985A-9EA3-4353-9E9A-A4187C459551}"/>
              </a:ext>
            </a:extLst>
          </p:cNvPr>
          <p:cNvSpPr txBox="1"/>
          <p:nvPr/>
        </p:nvSpPr>
        <p:spPr>
          <a:xfrm>
            <a:off x="10023481" y="471606"/>
            <a:ext cx="1352934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900"/>
              <a:t>Confirmación de Procesos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73B734-258A-4977-84C0-5BE2A8CAFE30}"/>
              </a:ext>
            </a:extLst>
          </p:cNvPr>
          <p:cNvSpPr txBox="1"/>
          <p:nvPr/>
        </p:nvSpPr>
        <p:spPr>
          <a:xfrm>
            <a:off x="10023481" y="871758"/>
            <a:ext cx="1981312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s-ES" sz="900"/>
              <a:t>Sesiones de Resolución de Problemas</a:t>
            </a:r>
            <a:endParaRPr lang="en-US" sz="9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00ED70E-3A3E-4663-AAA0-53969CEAF9A4}"/>
              </a:ext>
            </a:extLst>
          </p:cNvPr>
          <p:cNvSpPr txBox="1"/>
          <p:nvPr/>
        </p:nvSpPr>
        <p:spPr>
          <a:xfrm>
            <a:off x="10023481" y="675814"/>
            <a:ext cx="1558119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s-ES" sz="900"/>
              <a:t>Sesiones de Desarrollo de Rol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752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5235165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Diapositiva de think-cell" r:id="rId6" imgW="530" imgH="528" progId="TCLayout.ActiveDocument.1">
                  <p:embed/>
                </p:oleObj>
              </mc:Choice>
              <mc:Fallback>
                <p:oleObj name="Diapositiva de think-cell" r:id="rId6" imgW="530" imgH="528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4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O" sz="1665" b="1" dirty="0" err="1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FEDAF17-6DC4-4F7B-B6B8-EEA4C7A758B0}"/>
              </a:ext>
            </a:extLst>
          </p:cNvPr>
          <p:cNvGrpSpPr/>
          <p:nvPr/>
        </p:nvGrpSpPr>
        <p:grpSpPr>
          <a:xfrm>
            <a:off x="8234253" y="845291"/>
            <a:ext cx="3653218" cy="146208"/>
            <a:chOff x="6536058" y="1186022"/>
            <a:chExt cx="3653218" cy="146208"/>
          </a:xfrm>
        </p:grpSpPr>
        <p:sp>
          <p:nvSpPr>
            <p:cNvPr id="201" name="RectangleLegend1"/>
            <p:cNvSpPr>
              <a:spLocks noChangeArrowheads="1"/>
            </p:cNvSpPr>
            <p:nvPr/>
          </p:nvSpPr>
          <p:spPr bwMode="auto">
            <a:xfrm>
              <a:off x="8516683" y="1190696"/>
              <a:ext cx="140161" cy="1361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110194" tIns="46649" rIns="73462" bIns="46649" numCol="1" anchor="ctr" anchorCtr="0" compatLnSpc="1">
              <a:prstTxWarp prst="textNoShape">
                <a:avLst/>
              </a:prstTxWarp>
            </a:bodyPr>
            <a:lstStyle/>
            <a:p>
              <a:endParaRPr lang="x-none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Legend1"/>
            <p:cNvSpPr>
              <a:spLocks noChangeArrowheads="1"/>
            </p:cNvSpPr>
            <p:nvPr/>
          </p:nvSpPr>
          <p:spPr bwMode="auto">
            <a:xfrm>
              <a:off x="8754388" y="1188104"/>
              <a:ext cx="405620" cy="14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CL" sz="918" dirty="0" err="1">
                  <a:latin typeface="+mn-lt"/>
                </a:rPr>
                <a:t>Act</a:t>
              </a:r>
              <a:r>
                <a:rPr lang="es-CL" sz="918" dirty="0">
                  <a:latin typeface="+mn-lt"/>
                </a:rPr>
                <a:t>. LM</a:t>
              </a:r>
              <a:endParaRPr lang="x-none" sz="918" dirty="0">
                <a:latin typeface="+mn-lt"/>
              </a:endParaRPr>
            </a:p>
          </p:txBody>
        </p:sp>
        <p:sp>
          <p:nvSpPr>
            <p:cNvPr id="203" name="RectangleLegend1"/>
            <p:cNvSpPr>
              <a:spLocks noChangeArrowheads="1"/>
            </p:cNvSpPr>
            <p:nvPr/>
          </p:nvSpPr>
          <p:spPr bwMode="auto">
            <a:xfrm>
              <a:off x="6536058" y="1190696"/>
              <a:ext cx="140161" cy="13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110194" tIns="46649" rIns="73462" bIns="46649" numCol="1" anchor="ctr" anchorCtr="0" compatLnSpc="1">
              <a:prstTxWarp prst="textNoShape">
                <a:avLst/>
              </a:prstTxWarp>
            </a:bodyPr>
            <a:lstStyle/>
            <a:p>
              <a:endParaRPr lang="x-none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Legend1"/>
            <p:cNvSpPr>
              <a:spLocks noChangeArrowheads="1"/>
            </p:cNvSpPr>
            <p:nvPr/>
          </p:nvSpPr>
          <p:spPr bwMode="auto">
            <a:xfrm>
              <a:off x="6773763" y="1188104"/>
              <a:ext cx="1676453" cy="14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CL" sz="918" dirty="0" err="1">
                  <a:latin typeface="+mn-lt"/>
                </a:rPr>
                <a:t>GG</a:t>
              </a:r>
              <a:r>
                <a:rPr lang="es-CL" sz="918" dirty="0">
                  <a:latin typeface="+mn-lt"/>
                </a:rPr>
                <a:t> + Gerentes otras reuniones</a:t>
              </a:r>
              <a:endParaRPr lang="x-none" sz="918" dirty="0">
                <a:latin typeface="+mn-lt"/>
              </a:endParaRPr>
            </a:p>
          </p:txBody>
        </p:sp>
        <p:sp>
          <p:nvSpPr>
            <p:cNvPr id="217" name="RectangleLegend1"/>
            <p:cNvSpPr>
              <a:spLocks noChangeArrowheads="1"/>
            </p:cNvSpPr>
            <p:nvPr/>
          </p:nvSpPr>
          <p:spPr bwMode="auto">
            <a:xfrm>
              <a:off x="9251010" y="1190696"/>
              <a:ext cx="140161" cy="136126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110194" tIns="36731" rIns="73462" bIns="46649" numCol="1" anchor="t" anchorCtr="0" compatLnSpc="1">
              <a:prstTxWarp prst="textNoShape">
                <a:avLst/>
              </a:prstTxWarp>
            </a:bodyPr>
            <a:lstStyle/>
            <a:p>
              <a:endParaRPr lang="x-none" sz="918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Legend1"/>
            <p:cNvSpPr>
              <a:spLocks noChangeArrowheads="1"/>
            </p:cNvSpPr>
            <p:nvPr/>
          </p:nvSpPr>
          <p:spPr bwMode="auto">
            <a:xfrm>
              <a:off x="9488716" y="1186022"/>
              <a:ext cx="700560" cy="14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s-CL" sz="918" dirty="0">
                  <a:latin typeface="+mn-lt"/>
                </a:rPr>
                <a:t>Gerente Mtto</a:t>
              </a:r>
              <a:endParaRPr lang="x-none" sz="918" dirty="0">
                <a:latin typeface="+mn-lt"/>
              </a:endParaRPr>
            </a:p>
          </p:txBody>
        </p:sp>
      </p:grpSp>
      <p:sp>
        <p:nvSpPr>
          <p:cNvPr id="93" name="Rectangle 15"/>
          <p:cNvSpPr>
            <a:spLocks noChangeArrowheads="1"/>
          </p:cNvSpPr>
          <p:nvPr/>
        </p:nvSpPr>
        <p:spPr bwMode="auto">
          <a:xfrm>
            <a:off x="2711369" y="1779827"/>
            <a:ext cx="2203740" cy="4751244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3297" tIns="46649" rIns="93297" bIns="46649" numCol="1" anchor="ctr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4996721" y="1779827"/>
            <a:ext cx="2203740" cy="4751244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3297" tIns="46649" rIns="93297" bIns="46649" numCol="1" anchor="ctr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7282071" y="1779827"/>
            <a:ext cx="2203740" cy="4751244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3297" tIns="46649" rIns="93297" bIns="46649" numCol="1" anchor="ctr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9567423" y="1779827"/>
            <a:ext cx="2203740" cy="4751244"/>
          </a:xfrm>
          <a:prstGeom prst="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3297" tIns="46649" rIns="93297" bIns="46649" numCol="1" anchor="ctr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03" name="Round Same Side Corner Rectangle 102"/>
          <p:cNvSpPr>
            <a:spLocks/>
          </p:cNvSpPr>
          <p:nvPr/>
        </p:nvSpPr>
        <p:spPr>
          <a:xfrm>
            <a:off x="2711369" y="1529502"/>
            <a:ext cx="2203740" cy="247815"/>
          </a:xfrm>
          <a:prstGeom prst="round2SameRect">
            <a:avLst>
              <a:gd name="adj1" fmla="val 21296"/>
              <a:gd name="adj2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square" lIns="110194" tIns="93297" rIns="110194" bIns="932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918" b="1" dirty="0">
                <a:solidFill>
                  <a:schemeClr val="bg1"/>
                </a:solidFill>
                <a:latin typeface="+mj-lt"/>
                <a:cs typeface="Arial" pitchFamily="34" charset="0"/>
                <a:sym typeface="Calibri"/>
              </a:rPr>
              <a:t>Lunes</a:t>
            </a:r>
          </a:p>
        </p:txBody>
      </p:sp>
      <p:sp>
        <p:nvSpPr>
          <p:cNvPr id="107" name="56 Rectángulo"/>
          <p:cNvSpPr>
            <a:spLocks/>
          </p:cNvSpPr>
          <p:nvPr/>
        </p:nvSpPr>
        <p:spPr bwMode="auto">
          <a:xfrm>
            <a:off x="1462049" y="1868443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8:00 – 9:00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56 Rectángulo"/>
          <p:cNvSpPr>
            <a:spLocks/>
          </p:cNvSpPr>
          <p:nvPr/>
        </p:nvSpPr>
        <p:spPr bwMode="auto">
          <a:xfrm>
            <a:off x="1462049" y="2289745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9:00 – 10:00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56 Rectángulo"/>
          <p:cNvSpPr>
            <a:spLocks/>
          </p:cNvSpPr>
          <p:nvPr/>
        </p:nvSpPr>
        <p:spPr bwMode="auto">
          <a:xfrm>
            <a:off x="1462049" y="2711048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10:00 – 11:00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56 Rectángulo"/>
          <p:cNvSpPr>
            <a:spLocks/>
          </p:cNvSpPr>
          <p:nvPr/>
        </p:nvSpPr>
        <p:spPr bwMode="auto">
          <a:xfrm>
            <a:off x="1462049" y="3132350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11:00 – 12:00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56 Rectángulo"/>
          <p:cNvSpPr>
            <a:spLocks/>
          </p:cNvSpPr>
          <p:nvPr/>
        </p:nvSpPr>
        <p:spPr bwMode="auto">
          <a:xfrm>
            <a:off x="1462049" y="3553651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12:00 – 13:00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56 Rectángulo"/>
          <p:cNvSpPr>
            <a:spLocks/>
          </p:cNvSpPr>
          <p:nvPr/>
        </p:nvSpPr>
        <p:spPr bwMode="auto">
          <a:xfrm>
            <a:off x="1462049" y="3974953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14:00 – 15:00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56 Rectángulo"/>
          <p:cNvSpPr>
            <a:spLocks/>
          </p:cNvSpPr>
          <p:nvPr/>
        </p:nvSpPr>
        <p:spPr bwMode="auto">
          <a:xfrm>
            <a:off x="1462049" y="4396255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15:00 – 16:00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56 Rectángulo"/>
          <p:cNvSpPr>
            <a:spLocks/>
          </p:cNvSpPr>
          <p:nvPr/>
        </p:nvSpPr>
        <p:spPr bwMode="auto">
          <a:xfrm>
            <a:off x="1462049" y="4817557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16:00 – 17:00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56 Rectángulo"/>
          <p:cNvSpPr>
            <a:spLocks/>
          </p:cNvSpPr>
          <p:nvPr/>
        </p:nvSpPr>
        <p:spPr bwMode="auto">
          <a:xfrm>
            <a:off x="1462049" y="5238858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17:00 – 18:00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56 Rectángulo"/>
          <p:cNvSpPr>
            <a:spLocks/>
          </p:cNvSpPr>
          <p:nvPr/>
        </p:nvSpPr>
        <p:spPr bwMode="auto">
          <a:xfrm>
            <a:off x="1462049" y="5660161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18:00 – 19:00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56 Rectángulo"/>
          <p:cNvSpPr>
            <a:spLocks/>
          </p:cNvSpPr>
          <p:nvPr/>
        </p:nvSpPr>
        <p:spPr bwMode="auto">
          <a:xfrm>
            <a:off x="1462049" y="6081460"/>
            <a:ext cx="1117616" cy="357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19:00 – 20:00</a:t>
            </a:r>
            <a:endParaRPr lang="x-none" sz="918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>
            <a:off x="4996721" y="1529502"/>
            <a:ext cx="2203740" cy="247815"/>
          </a:xfrm>
          <a:prstGeom prst="round2SameRect">
            <a:avLst>
              <a:gd name="adj1" fmla="val 21296"/>
              <a:gd name="adj2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square" lIns="110194" tIns="93297" rIns="110194" bIns="932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91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Martes</a:t>
            </a:r>
          </a:p>
        </p:txBody>
      </p:sp>
      <p:sp>
        <p:nvSpPr>
          <p:cNvPr id="119" name="Round Same Side Corner Rectangle 118"/>
          <p:cNvSpPr/>
          <p:nvPr/>
        </p:nvSpPr>
        <p:spPr>
          <a:xfrm>
            <a:off x="7282071" y="1529502"/>
            <a:ext cx="2203740" cy="247815"/>
          </a:xfrm>
          <a:prstGeom prst="round2SameRect">
            <a:avLst>
              <a:gd name="adj1" fmla="val 21296"/>
              <a:gd name="adj2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square" lIns="110194" tIns="93297" rIns="110194" bIns="932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91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Miércoles</a:t>
            </a:r>
          </a:p>
        </p:txBody>
      </p:sp>
      <p:sp>
        <p:nvSpPr>
          <p:cNvPr id="120" name="Round Same Side Corner Rectangle 119"/>
          <p:cNvSpPr/>
          <p:nvPr/>
        </p:nvSpPr>
        <p:spPr>
          <a:xfrm>
            <a:off x="9567423" y="1529502"/>
            <a:ext cx="2203740" cy="247815"/>
          </a:xfrm>
          <a:prstGeom prst="round2SameRect">
            <a:avLst>
              <a:gd name="adj1" fmla="val 21296"/>
              <a:gd name="adj2" fmla="val 0"/>
            </a:avLst>
          </a:prstGeom>
          <a:solidFill>
            <a:schemeClr val="accent6"/>
          </a:solidFill>
          <a:ln w="9525" algn="ctr">
            <a:noFill/>
            <a:round/>
            <a:headEnd/>
            <a:tailEnd/>
          </a:ln>
          <a:effectLst/>
        </p:spPr>
        <p:txBody>
          <a:bodyPr vert="horz" wrap="square" lIns="110194" tIns="93297" rIns="110194" bIns="93297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x-none" sz="91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Jueves</a:t>
            </a:r>
          </a:p>
        </p:txBody>
      </p:sp>
      <p:sp>
        <p:nvSpPr>
          <p:cNvPr id="121" name="Line 26"/>
          <p:cNvSpPr>
            <a:spLocks noChangeShapeType="1"/>
          </p:cNvSpPr>
          <p:nvPr/>
        </p:nvSpPr>
        <p:spPr bwMode="auto">
          <a:xfrm>
            <a:off x="1462049" y="2257815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>
            <a:off x="1462049" y="2679118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3" name="Line 26"/>
          <p:cNvSpPr>
            <a:spLocks noChangeShapeType="1"/>
          </p:cNvSpPr>
          <p:nvPr/>
        </p:nvSpPr>
        <p:spPr bwMode="auto">
          <a:xfrm>
            <a:off x="1462049" y="3100420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4" name="Line 26"/>
          <p:cNvSpPr>
            <a:spLocks noChangeShapeType="1"/>
          </p:cNvSpPr>
          <p:nvPr/>
        </p:nvSpPr>
        <p:spPr bwMode="auto">
          <a:xfrm>
            <a:off x="1462049" y="3521721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5" name="Line 26"/>
          <p:cNvSpPr>
            <a:spLocks noChangeShapeType="1"/>
          </p:cNvSpPr>
          <p:nvPr/>
        </p:nvSpPr>
        <p:spPr bwMode="auto">
          <a:xfrm>
            <a:off x="1462049" y="3943022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6" name="Line 26"/>
          <p:cNvSpPr>
            <a:spLocks noChangeShapeType="1"/>
          </p:cNvSpPr>
          <p:nvPr/>
        </p:nvSpPr>
        <p:spPr bwMode="auto">
          <a:xfrm>
            <a:off x="1462049" y="4364326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>
            <a:off x="1462049" y="4785628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>
            <a:off x="1462049" y="5206929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29" name="Line 26"/>
          <p:cNvSpPr>
            <a:spLocks noChangeShapeType="1"/>
          </p:cNvSpPr>
          <p:nvPr/>
        </p:nvSpPr>
        <p:spPr bwMode="auto">
          <a:xfrm>
            <a:off x="1462049" y="5628231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30" name="Line 26"/>
          <p:cNvSpPr>
            <a:spLocks noChangeShapeType="1"/>
          </p:cNvSpPr>
          <p:nvPr/>
        </p:nvSpPr>
        <p:spPr bwMode="auto">
          <a:xfrm>
            <a:off x="1462049" y="6049532"/>
            <a:ext cx="10357580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O" sz="918"/>
          </a:p>
        </p:txBody>
      </p:sp>
      <p:sp>
        <p:nvSpPr>
          <p:cNvPr id="131" name="56 Rectángulo"/>
          <p:cNvSpPr>
            <a:spLocks/>
          </p:cNvSpPr>
          <p:nvPr/>
        </p:nvSpPr>
        <p:spPr bwMode="auto">
          <a:xfrm>
            <a:off x="4996721" y="5856269"/>
            <a:ext cx="2203740" cy="5826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2446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Entrenamiento y diseño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SGL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con Gerentes (hasta 28</a:t>
            </a:r>
            <a:br>
              <a:rPr lang="es-CL" sz="918" dirty="0">
                <a:latin typeface="Arial" pitchFamily="34" charset="0"/>
                <a:cs typeface="Arial" pitchFamily="34" charset="0"/>
              </a:rPr>
            </a:br>
            <a:r>
              <a:rPr lang="es-CL" sz="918" dirty="0">
                <a:latin typeface="Arial" pitchFamily="34" charset="0"/>
                <a:cs typeface="Arial" pitchFamily="34" charset="0"/>
              </a:rPr>
              <a:t>de Jun)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56 Rectángulo"/>
          <p:cNvSpPr>
            <a:spLocks/>
          </p:cNvSpPr>
          <p:nvPr/>
        </p:nvSpPr>
        <p:spPr bwMode="auto">
          <a:xfrm>
            <a:off x="4996719" y="3136265"/>
            <a:ext cx="2203493" cy="35245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36731" rIns="36731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Entrenamiento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a SI en cada Gerencia (hasta 26/7)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56 Rectángulo"/>
          <p:cNvSpPr>
            <a:spLocks/>
          </p:cNvSpPr>
          <p:nvPr/>
        </p:nvSpPr>
        <p:spPr bwMode="auto">
          <a:xfrm>
            <a:off x="6146972" y="4826089"/>
            <a:ext cx="1053491" cy="282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731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Priorización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RdP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Mina</a:t>
            </a:r>
          </a:p>
        </p:txBody>
      </p:sp>
      <p:sp>
        <p:nvSpPr>
          <p:cNvPr id="168" name="56 Rectángulo"/>
          <p:cNvSpPr>
            <a:spLocks/>
          </p:cNvSpPr>
          <p:nvPr/>
        </p:nvSpPr>
        <p:spPr bwMode="auto">
          <a:xfrm>
            <a:off x="2698377" y="1852096"/>
            <a:ext cx="2203740" cy="12163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Comité Ejecutivo</a:t>
            </a:r>
          </a:p>
        </p:txBody>
      </p:sp>
      <p:sp>
        <p:nvSpPr>
          <p:cNvPr id="169" name="56 Rectángulo"/>
          <p:cNvSpPr>
            <a:spLocks/>
          </p:cNvSpPr>
          <p:nvPr/>
        </p:nvSpPr>
        <p:spPr bwMode="auto">
          <a:xfrm>
            <a:off x="7299983" y="2895004"/>
            <a:ext cx="2203740" cy="10142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Comité de Seguridad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DGM</a:t>
            </a:r>
            <a:endParaRPr lang="es-CL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56 Rectángulo"/>
          <p:cNvSpPr>
            <a:spLocks/>
          </p:cNvSpPr>
          <p:nvPr/>
        </p:nvSpPr>
        <p:spPr bwMode="auto">
          <a:xfrm>
            <a:off x="9590985" y="3974954"/>
            <a:ext cx="2203740" cy="3574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Comité de Producción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DGM</a:t>
            </a:r>
            <a:endParaRPr lang="es-CL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56 Rectángulo"/>
          <p:cNvSpPr>
            <a:spLocks/>
          </p:cNvSpPr>
          <p:nvPr/>
        </p:nvSpPr>
        <p:spPr bwMode="auto">
          <a:xfrm>
            <a:off x="2698377" y="4396254"/>
            <a:ext cx="2203740" cy="35744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DdD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con SI en 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cada Gerencia</a:t>
            </a:r>
          </a:p>
          <a:p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56 Rectángulo"/>
          <p:cNvSpPr>
            <a:spLocks/>
          </p:cNvSpPr>
          <p:nvPr/>
        </p:nvSpPr>
        <p:spPr bwMode="auto">
          <a:xfrm>
            <a:off x="9590985" y="3554360"/>
            <a:ext cx="2203740" cy="36178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Desarrollo de rol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Gtes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a SI (cada Gerente con un SI)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56 Rectángulo"/>
          <p:cNvSpPr>
            <a:spLocks/>
          </p:cNvSpPr>
          <p:nvPr/>
        </p:nvSpPr>
        <p:spPr bwMode="auto">
          <a:xfrm>
            <a:off x="7299983" y="4401247"/>
            <a:ext cx="2203740" cy="36178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CdR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: DdD semanal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Oper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.-Mtto Planta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56 Rectángulo"/>
          <p:cNvSpPr>
            <a:spLocks/>
          </p:cNvSpPr>
          <p:nvPr/>
        </p:nvSpPr>
        <p:spPr bwMode="auto">
          <a:xfrm>
            <a:off x="4996721" y="1852097"/>
            <a:ext cx="6758019" cy="1582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 err="1">
                <a:latin typeface="Arial" pitchFamily="34" charset="0"/>
                <a:cs typeface="Arial" pitchFamily="34" charset="0"/>
              </a:rPr>
              <a:t>DdD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: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GG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con Gerentes </a:t>
            </a:r>
          </a:p>
        </p:txBody>
      </p:sp>
      <p:sp>
        <p:nvSpPr>
          <p:cNvPr id="198" name="56 Rectángulo"/>
          <p:cNvSpPr>
            <a:spLocks/>
          </p:cNvSpPr>
          <p:nvPr/>
        </p:nvSpPr>
        <p:spPr bwMode="auto">
          <a:xfrm>
            <a:off x="4996719" y="2095160"/>
            <a:ext cx="2203493" cy="1626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Ir y Ver: DdD Planta</a:t>
            </a:r>
          </a:p>
        </p:txBody>
      </p:sp>
      <p:sp>
        <p:nvSpPr>
          <p:cNvPr id="199" name="56 Rectángulo"/>
          <p:cNvSpPr>
            <a:spLocks/>
          </p:cNvSpPr>
          <p:nvPr/>
        </p:nvSpPr>
        <p:spPr bwMode="auto">
          <a:xfrm>
            <a:off x="9567423" y="2273327"/>
            <a:ext cx="2187318" cy="1634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Ir y Ver: DdD Mina</a:t>
            </a:r>
          </a:p>
        </p:txBody>
      </p:sp>
      <p:sp>
        <p:nvSpPr>
          <p:cNvPr id="200" name="56 Rectángulo"/>
          <p:cNvSpPr>
            <a:spLocks/>
          </p:cNvSpPr>
          <p:nvPr/>
        </p:nvSpPr>
        <p:spPr bwMode="auto">
          <a:xfrm>
            <a:off x="9590985" y="3132348"/>
            <a:ext cx="2203740" cy="3628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Seguimiento avance cada área: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+ SI + equipo Lean</a:t>
            </a:r>
          </a:p>
        </p:txBody>
      </p:sp>
      <p:sp>
        <p:nvSpPr>
          <p:cNvPr id="205" name="56 Rectángulo"/>
          <p:cNvSpPr>
            <a:spLocks/>
          </p:cNvSpPr>
          <p:nvPr/>
        </p:nvSpPr>
        <p:spPr bwMode="auto">
          <a:xfrm>
            <a:off x="4996719" y="4160100"/>
            <a:ext cx="1049618" cy="573821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36731" rIns="36731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Avance Lean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GG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con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Gtes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(quincenal)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56 Rectángulo"/>
          <p:cNvSpPr>
            <a:spLocks/>
          </p:cNvSpPr>
          <p:nvPr/>
        </p:nvSpPr>
        <p:spPr bwMode="auto">
          <a:xfrm>
            <a:off x="6111070" y="4160100"/>
            <a:ext cx="1089144" cy="573821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Coaching GG a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Gtes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(1 vez al mes)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56 Rectángulo"/>
          <p:cNvSpPr>
            <a:spLocks/>
          </p:cNvSpPr>
          <p:nvPr/>
        </p:nvSpPr>
        <p:spPr bwMode="auto">
          <a:xfrm>
            <a:off x="2698377" y="4817557"/>
            <a:ext cx="2203740" cy="3661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46649" rIns="73462" bIns="46649" numCol="1" anchor="ctr" anchorCtr="0" compatLnSpc="1">
            <a:prstTxWarp prst="textNoShape">
              <a:avLst/>
            </a:prstTxWarp>
          </a:bodyPr>
          <a:lstStyle/>
          <a:p>
            <a:pPr marL="93944" indent="-93944"/>
            <a:r>
              <a:rPr lang="es-CL" sz="918" dirty="0">
                <a:latin typeface="Arial" pitchFamily="34" charset="0"/>
                <a:cs typeface="Arial" pitchFamily="34" charset="0"/>
              </a:rPr>
              <a:t>Comité de Contratos</a:t>
            </a:r>
          </a:p>
        </p:txBody>
      </p:sp>
      <p:sp>
        <p:nvSpPr>
          <p:cNvPr id="208" name="56 Rectángulo"/>
          <p:cNvSpPr>
            <a:spLocks/>
          </p:cNvSpPr>
          <p:nvPr/>
        </p:nvSpPr>
        <p:spPr bwMode="auto">
          <a:xfrm>
            <a:off x="5000734" y="4826089"/>
            <a:ext cx="1053491" cy="282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731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Prioriz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RdP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Área Seca</a:t>
            </a:r>
          </a:p>
        </p:txBody>
      </p:sp>
      <p:sp>
        <p:nvSpPr>
          <p:cNvPr id="163" name="56 Rectángulo"/>
          <p:cNvSpPr>
            <a:spLocks/>
          </p:cNvSpPr>
          <p:nvPr/>
        </p:nvSpPr>
        <p:spPr bwMode="auto">
          <a:xfrm>
            <a:off x="6146972" y="5140450"/>
            <a:ext cx="1053491" cy="3083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731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Presentación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RdP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Mina</a:t>
            </a:r>
          </a:p>
        </p:txBody>
      </p:sp>
      <p:sp>
        <p:nvSpPr>
          <p:cNvPr id="209" name="56 Rectángulo"/>
          <p:cNvSpPr>
            <a:spLocks/>
          </p:cNvSpPr>
          <p:nvPr/>
        </p:nvSpPr>
        <p:spPr bwMode="auto">
          <a:xfrm>
            <a:off x="5000734" y="5140450"/>
            <a:ext cx="1053491" cy="3083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731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Pres.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RdP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Área Seca</a:t>
            </a:r>
          </a:p>
        </p:txBody>
      </p:sp>
      <p:sp>
        <p:nvSpPr>
          <p:cNvPr id="210" name="56 Rectángulo"/>
          <p:cNvSpPr>
            <a:spLocks/>
          </p:cNvSpPr>
          <p:nvPr/>
        </p:nvSpPr>
        <p:spPr bwMode="auto">
          <a:xfrm>
            <a:off x="2695894" y="3552902"/>
            <a:ext cx="2203740" cy="3628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46649" rIns="36731" bIns="46649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CdR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: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DdD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SI con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JF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en cada Gerencia</a:t>
            </a:r>
          </a:p>
        </p:txBody>
      </p:sp>
      <p:sp>
        <p:nvSpPr>
          <p:cNvPr id="211" name="56 Rectángulo"/>
          <p:cNvSpPr>
            <a:spLocks/>
          </p:cNvSpPr>
          <p:nvPr/>
        </p:nvSpPr>
        <p:spPr bwMode="auto">
          <a:xfrm>
            <a:off x="7299983" y="4813215"/>
            <a:ext cx="2203740" cy="370508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Mtto. 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Reunión Costos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Gcía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56 Rectángulo"/>
          <p:cNvSpPr>
            <a:spLocks/>
          </p:cNvSpPr>
          <p:nvPr/>
        </p:nvSpPr>
        <p:spPr bwMode="auto">
          <a:xfrm>
            <a:off x="5013436" y="5480849"/>
            <a:ext cx="2203740" cy="343383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2446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Mtto.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Confiabilidad Mina 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56 Rectángulo"/>
          <p:cNvSpPr>
            <a:spLocks/>
          </p:cNvSpPr>
          <p:nvPr/>
        </p:nvSpPr>
        <p:spPr bwMode="auto">
          <a:xfrm>
            <a:off x="9607296" y="4813215"/>
            <a:ext cx="2203740" cy="398095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Mtto. 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Confiabilidad Área Húmeda</a:t>
            </a:r>
          </a:p>
        </p:txBody>
      </p:sp>
      <p:sp>
        <p:nvSpPr>
          <p:cNvPr id="214" name="56 Rectángulo"/>
          <p:cNvSpPr>
            <a:spLocks/>
          </p:cNvSpPr>
          <p:nvPr/>
        </p:nvSpPr>
        <p:spPr bwMode="auto">
          <a:xfrm>
            <a:off x="9615889" y="4390538"/>
            <a:ext cx="2203740" cy="343383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Mtto.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Confiabilidad MM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56 Rectángulo"/>
          <p:cNvSpPr>
            <a:spLocks/>
          </p:cNvSpPr>
          <p:nvPr/>
        </p:nvSpPr>
        <p:spPr bwMode="auto">
          <a:xfrm>
            <a:off x="9590984" y="2688531"/>
            <a:ext cx="2163756" cy="426619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Mtto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Confiabilidad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Chancado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56 Rectángulo"/>
          <p:cNvSpPr>
            <a:spLocks/>
          </p:cNvSpPr>
          <p:nvPr/>
        </p:nvSpPr>
        <p:spPr bwMode="auto">
          <a:xfrm>
            <a:off x="7299983" y="5225794"/>
            <a:ext cx="2203740" cy="370508"/>
          </a:xfrm>
          <a:prstGeom prst="rect">
            <a:avLst/>
          </a:prstGeom>
          <a:solidFill>
            <a:srgbClr val="92D050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10194" tIns="36731" rIns="73462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 err="1">
                <a:latin typeface="Arial" pitchFamily="34" charset="0"/>
                <a:cs typeface="Arial" pitchFamily="34" charset="0"/>
              </a:rPr>
              <a:t>Gte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</a:t>
            </a:r>
          </a:p>
          <a:p>
            <a:r>
              <a:rPr lang="es-CL" sz="918" dirty="0">
                <a:latin typeface="Arial" pitchFamily="34" charset="0"/>
                <a:cs typeface="Arial" pitchFamily="34" charset="0"/>
              </a:rPr>
              <a:t>Comité Seguridad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Gcía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. Mtto.</a:t>
            </a:r>
            <a:endParaRPr lang="x-none" sz="91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56 Rectángulo"/>
          <p:cNvSpPr>
            <a:spLocks/>
          </p:cNvSpPr>
          <p:nvPr/>
        </p:nvSpPr>
        <p:spPr bwMode="auto">
          <a:xfrm>
            <a:off x="7299982" y="5654752"/>
            <a:ext cx="2203740" cy="268476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36731" rIns="36731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Gestión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PIT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Área Seca</a:t>
            </a:r>
          </a:p>
        </p:txBody>
      </p:sp>
      <p:sp>
        <p:nvSpPr>
          <p:cNvPr id="220" name="56 Rectángulo"/>
          <p:cNvSpPr>
            <a:spLocks/>
          </p:cNvSpPr>
          <p:nvPr/>
        </p:nvSpPr>
        <p:spPr bwMode="auto">
          <a:xfrm>
            <a:off x="7299982" y="5980776"/>
            <a:ext cx="2203740" cy="25659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62" tIns="36731" rIns="36731" bIns="46649" numCol="1" anchor="t" anchorCtr="0" compatLnSpc="1">
            <a:prstTxWarp prst="textNoShape">
              <a:avLst/>
            </a:prstTxWarp>
          </a:bodyPr>
          <a:lstStyle/>
          <a:p>
            <a:r>
              <a:rPr lang="es-CL" sz="918" dirty="0">
                <a:latin typeface="Arial" pitchFamily="34" charset="0"/>
                <a:cs typeface="Arial" pitchFamily="34" charset="0"/>
              </a:rPr>
              <a:t>Gestión </a:t>
            </a:r>
            <a:r>
              <a:rPr lang="es-CL" sz="918" dirty="0" err="1">
                <a:latin typeface="Arial" pitchFamily="34" charset="0"/>
                <a:cs typeface="Arial" pitchFamily="34" charset="0"/>
              </a:rPr>
              <a:t>PIT</a:t>
            </a:r>
            <a:r>
              <a:rPr lang="es-CL" sz="918" dirty="0">
                <a:latin typeface="Arial" pitchFamily="34" charset="0"/>
                <a:cs typeface="Arial" pitchFamily="34" charset="0"/>
              </a:rPr>
              <a:t> Mina</a:t>
            </a:r>
          </a:p>
        </p:txBody>
      </p:sp>
      <p:sp>
        <p:nvSpPr>
          <p:cNvPr id="73" name="1. On-page tracker 1.">
            <a:extLst>
              <a:ext uri="{FF2B5EF4-FFF2-40B4-BE49-F238E27FC236}">
                <a16:creationId xmlns:a16="http://schemas.microsoft.com/office/drawing/2014/main" xmlns="" id="{0D2E1B73-A7DF-4005-820B-191693A2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AGENDA</a:t>
            </a:r>
          </a:p>
        </p:txBody>
      </p:sp>
      <p:pic>
        <p:nvPicPr>
          <p:cNvPr id="74" name="Picture 3">
            <a:extLst>
              <a:ext uri="{FF2B5EF4-FFF2-40B4-BE49-F238E27FC236}">
                <a16:creationId xmlns:a16="http://schemas.microsoft.com/office/drawing/2014/main" xmlns="" id="{EDA658B1-DCD4-46FC-BA6E-4E6AF18EC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0FB07-EB64-43B7-BA6B-E0F12FA9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La agenda estándar permite cumplir de forma predecible con todas las actividades del 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114EF4-E597-4B03-94BC-F4D3868F3BC3}"/>
              </a:ext>
            </a:extLst>
          </p:cNvPr>
          <p:cNvSpPr txBox="1"/>
          <p:nvPr/>
        </p:nvSpPr>
        <p:spPr>
          <a:xfrm>
            <a:off x="1345823" y="1234514"/>
            <a:ext cx="10541648" cy="1726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s-ES" sz="1122" b="1">
                <a:solidFill>
                  <a:schemeClr val="tx2"/>
                </a:solidFill>
                <a:cs typeface="Arial" panose="020B0604020202020204" pitchFamily="34" charset="0"/>
              </a:rPr>
              <a:t>Ejemplo: Agenda semanal del Gerente de Mantenimiento</a:t>
            </a:r>
            <a:endParaRPr lang="en-US" sz="1122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86E7FED-42ED-4BED-A037-89388B1ED094}"/>
              </a:ext>
            </a:extLst>
          </p:cNvPr>
          <p:cNvCxnSpPr/>
          <p:nvPr/>
        </p:nvCxnSpPr>
        <p:spPr>
          <a:xfrm>
            <a:off x="1345823" y="1435765"/>
            <a:ext cx="105416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390" name="Rectangle 3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24540" y="204"/>
          <a:ext cx="161964" cy="16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Diapositiva de think-cell" r:id="rId28" imgW="0" imgH="0" progId="TCLayout.ActiveDocument.1">
                  <p:embed/>
                </p:oleObj>
              </mc:Choice>
              <mc:Fallback>
                <p:oleObj name="Diapositiva de think-cell" r:id="rId28" imgW="0" imgH="0" progId="TCLayout.ActiveDocument.1">
                  <p:embed/>
                  <p:pic>
                    <p:nvPicPr>
                      <p:cNvPr id="527390" name="Rectangle 3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540" y="204"/>
                        <a:ext cx="161964" cy="161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1524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_tradnl" sz="1020" dirty="0" err="1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75206" y="6182162"/>
            <a:ext cx="8108406" cy="465767"/>
          </a:xfrm>
          <a:prstGeom prst="rect">
            <a:avLst/>
          </a:prstGeom>
          <a:solidFill>
            <a:schemeClr val="accent4"/>
          </a:solidFill>
          <a:ln w="3175">
            <a:noFill/>
            <a:miter lim="800000"/>
            <a:headEnd/>
            <a:tailEnd/>
          </a:ln>
          <a:effectLst/>
        </p:spPr>
        <p:txBody>
          <a:bodyPr vert="horz" wrap="square" lIns="110194" tIns="47751" rIns="110194" bIns="47751" numCol="1" anchor="ctr" anchorCtr="0" compatLnSpc="1">
            <a:prstTxWarp prst="textNoShape">
              <a:avLst/>
            </a:prstTxWarp>
            <a:spAutoFit/>
          </a:bodyPr>
          <a:lstStyle/>
          <a:p>
            <a:pPr marL="174930" indent="-174930" defTabSz="913526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L" sz="1200" b="1" dirty="0">
                <a:solidFill>
                  <a:schemeClr val="bg1"/>
                </a:solidFill>
                <a:latin typeface="+mn-lt"/>
                <a:sym typeface="Calibri" panose="020F0502020204030204" pitchFamily="34" charset="0"/>
              </a:rPr>
              <a:t>Actividades que pueden ser mantenidas en la agenda si ellas son muy importantes y urgentes</a:t>
            </a:r>
          </a:p>
          <a:p>
            <a:pPr marL="174930" indent="-174930" defTabSz="913526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L" sz="1200" b="1" dirty="0">
                <a:solidFill>
                  <a:schemeClr val="bg1"/>
                </a:solidFill>
                <a:latin typeface="+mn-lt"/>
                <a:sym typeface="Calibri" panose="020F0502020204030204" pitchFamily="34" charset="0"/>
              </a:rPr>
              <a:t>Otras actividades pueden ser delegadas o demoradas, o incluso eliminadas  de la agenda estándar futura</a:t>
            </a:r>
          </a:p>
        </p:txBody>
      </p:sp>
      <p:sp>
        <p:nvSpPr>
          <p:cNvPr id="86" name="Rectangle 13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757950" y="2451384"/>
            <a:ext cx="13446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i="1" dirty="0">
                <a:latin typeface="+mn-lt"/>
                <a:ea typeface="Gulim" pitchFamily="34" charset="-127"/>
                <a:sym typeface="Calibri" panose="020F0502020204030204" pitchFamily="34" charset="0"/>
              </a:rPr>
              <a:t>Trabajo que pertenece a las responsabilidades clave</a:t>
            </a:r>
          </a:p>
        </p:txBody>
      </p:sp>
      <p:sp>
        <p:nvSpPr>
          <p:cNvPr id="87" name="Rectangle 13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57950" y="3978200"/>
            <a:ext cx="13446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i="1" dirty="0">
                <a:latin typeface="+mn-lt"/>
                <a:ea typeface="Gulim" pitchFamily="34" charset="-127"/>
                <a:sym typeface="Calibri" panose="020F0502020204030204" pitchFamily="34" charset="0"/>
              </a:rPr>
              <a:t>Trabajo que no pertenece a las responsabilidades clave</a:t>
            </a:r>
          </a:p>
        </p:txBody>
      </p:sp>
      <p:sp>
        <p:nvSpPr>
          <p:cNvPr id="88" name="Rectangle 13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57618" y="1481045"/>
            <a:ext cx="17093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Actividades que no ayudan a mejorar el desempeño del equipo</a:t>
            </a:r>
          </a:p>
        </p:txBody>
      </p:sp>
      <p:sp>
        <p:nvSpPr>
          <p:cNvPr id="89" name="Rectangle 13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966999" y="1481045"/>
            <a:ext cx="17093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Actividades que ayudan a mejorar el desempeño del equipo</a:t>
            </a:r>
          </a:p>
        </p:txBody>
      </p:sp>
      <p:sp>
        <p:nvSpPr>
          <p:cNvPr id="82" name="Rectangle 128"/>
          <p:cNvSpPr>
            <a:spLocks noChangeArrowheads="1"/>
          </p:cNvSpPr>
          <p:nvPr/>
        </p:nvSpPr>
        <p:spPr bwMode="gray">
          <a:xfrm>
            <a:off x="3257617" y="2057353"/>
            <a:ext cx="1709382" cy="152672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309" tIns="37309" rIns="37309" bIns="37309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3" name="Rectangle 129"/>
          <p:cNvSpPr>
            <a:spLocks noChangeArrowheads="1"/>
          </p:cNvSpPr>
          <p:nvPr/>
        </p:nvSpPr>
        <p:spPr bwMode="gray">
          <a:xfrm>
            <a:off x="4966997" y="2057353"/>
            <a:ext cx="1709382" cy="152672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309" tIns="37309" rIns="37309" bIns="37309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4" name="Rectangle 130"/>
          <p:cNvSpPr>
            <a:spLocks noChangeArrowheads="1"/>
          </p:cNvSpPr>
          <p:nvPr/>
        </p:nvSpPr>
        <p:spPr bwMode="gray">
          <a:xfrm>
            <a:off x="3257617" y="3584169"/>
            <a:ext cx="1709382" cy="152672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309" tIns="37309" rIns="37309" bIns="37309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85" name="Rectangle 131"/>
          <p:cNvSpPr>
            <a:spLocks noChangeArrowheads="1"/>
          </p:cNvSpPr>
          <p:nvPr/>
        </p:nvSpPr>
        <p:spPr bwMode="gray">
          <a:xfrm>
            <a:off x="4966997" y="3584169"/>
            <a:ext cx="1709382" cy="152672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7309" tIns="37309" rIns="37309" bIns="37309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90" name="Rectangle 13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348956" y="2156420"/>
            <a:ext cx="152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Necesaria</a:t>
            </a:r>
          </a:p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Sin impacto</a:t>
            </a:r>
          </a:p>
        </p:txBody>
      </p:sp>
      <p:sp>
        <p:nvSpPr>
          <p:cNvPr id="91" name="Rectangle 138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348956" y="3312217"/>
            <a:ext cx="15267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 MEJORAR</a:t>
            </a:r>
          </a:p>
        </p:txBody>
      </p:sp>
      <p:sp>
        <p:nvSpPr>
          <p:cNvPr id="92" name="Rectangle 13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058339" y="3312217"/>
            <a:ext cx="15267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 MANTENER</a:t>
            </a:r>
          </a:p>
        </p:txBody>
      </p:sp>
      <p:sp>
        <p:nvSpPr>
          <p:cNvPr id="93" name="Rectangle 140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058339" y="2156420"/>
            <a:ext cx="152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Necesaria</a:t>
            </a:r>
          </a:p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Con impacto</a:t>
            </a:r>
          </a:p>
        </p:txBody>
      </p:sp>
      <p:sp>
        <p:nvSpPr>
          <p:cNvPr id="94" name="Rectangle 14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348956" y="3691006"/>
            <a:ext cx="152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Innecesaria</a:t>
            </a:r>
          </a:p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Sin impacto</a:t>
            </a:r>
          </a:p>
        </p:txBody>
      </p:sp>
      <p:sp>
        <p:nvSpPr>
          <p:cNvPr id="100" name="Rectangle 14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348956" y="4846803"/>
            <a:ext cx="15267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 ELIMINAR</a:t>
            </a:r>
          </a:p>
        </p:txBody>
      </p:sp>
      <p:sp>
        <p:nvSpPr>
          <p:cNvPr id="103" name="Rectangle 14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058339" y="4846803"/>
            <a:ext cx="15267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ko-KR" sz="1200" b="1" dirty="0">
                <a:solidFill>
                  <a:schemeClr val="tx2"/>
                </a:solidFill>
                <a:latin typeface="+mn-lt"/>
                <a:ea typeface="Gulim" pitchFamily="34" charset="-127"/>
                <a:sym typeface="Calibri" panose="020F0502020204030204" pitchFamily="34" charset="0"/>
              </a:rPr>
              <a:t> DELEGAR</a:t>
            </a:r>
          </a:p>
        </p:txBody>
      </p:sp>
      <p:sp>
        <p:nvSpPr>
          <p:cNvPr id="104" name="Rectangle 14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058339" y="3691006"/>
            <a:ext cx="152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Innecesaria</a:t>
            </a:r>
          </a:p>
          <a:p>
            <a:pPr lvl="1"/>
            <a:r>
              <a:rPr lang="es-ES_tradnl" altLang="ko-KR" sz="1200" dirty="0">
                <a:latin typeface="+mn-lt"/>
                <a:ea typeface="Gulim" pitchFamily="34" charset="-127"/>
                <a:sym typeface="Calibri" panose="020F0502020204030204" pitchFamily="34" charset="0"/>
              </a:rPr>
              <a:t>Con impacto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994CD0F-7912-42DE-8866-2FC8F88BF81F}"/>
              </a:ext>
            </a:extLst>
          </p:cNvPr>
          <p:cNvGrpSpPr/>
          <p:nvPr/>
        </p:nvGrpSpPr>
        <p:grpSpPr>
          <a:xfrm>
            <a:off x="3781285" y="2602528"/>
            <a:ext cx="687446" cy="677850"/>
            <a:chOff x="3829449" y="2634278"/>
            <a:chExt cx="567621" cy="518621"/>
          </a:xfrm>
        </p:grpSpPr>
        <p:sp>
          <p:nvSpPr>
            <p:cNvPr id="106" name="Arc 146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4113392" y="2634278"/>
              <a:ext cx="283545" cy="2607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ClrTx/>
              </a:pPr>
              <a:r>
                <a:rPr lang="es-ES_tradnl" sz="1200" b="1" dirty="0">
                  <a:solidFill>
                    <a:schemeClr val="tx2"/>
                  </a:solidFill>
                  <a:latin typeface="+mn-lt"/>
                  <a:sym typeface="Calibri" panose="020F0502020204030204" pitchFamily="34" charset="0"/>
                </a:rPr>
                <a:t>P</a:t>
              </a:r>
            </a:p>
          </p:txBody>
        </p:sp>
        <p:sp>
          <p:nvSpPr>
            <p:cNvPr id="107" name="Arc 147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gray">
            <a:xfrm rot="5400000">
              <a:off x="4124899" y="2880608"/>
              <a:ext cx="260531" cy="2838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buClrTx/>
              </a:pPr>
              <a:r>
                <a:rPr lang="es-ES_tradnl" sz="1200" b="1">
                  <a:solidFill>
                    <a:schemeClr val="tx2"/>
                  </a:solidFill>
                  <a:latin typeface="+mn-lt"/>
                  <a:sym typeface="Calibri" panose="020F0502020204030204" pitchFamily="34" charset="0"/>
                </a:rPr>
                <a:t>D</a:t>
              </a:r>
            </a:p>
          </p:txBody>
        </p:sp>
        <p:sp>
          <p:nvSpPr>
            <p:cNvPr id="108" name="Arc 148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gray">
            <a:xfrm rot="16200000">
              <a:off x="3841088" y="2622762"/>
              <a:ext cx="260531" cy="2838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buClrTx/>
              </a:pPr>
              <a:r>
                <a:rPr lang="es-ES_tradnl" sz="1200" b="1">
                  <a:solidFill>
                    <a:schemeClr val="tx2"/>
                  </a:solidFill>
                  <a:latin typeface="+mn-lt"/>
                  <a:sym typeface="Calibri" panose="020F0502020204030204" pitchFamily="34" charset="0"/>
                </a:rPr>
                <a:t>A</a:t>
              </a:r>
            </a:p>
          </p:txBody>
        </p:sp>
        <p:sp>
          <p:nvSpPr>
            <p:cNvPr id="109" name="Arc 149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gray">
            <a:xfrm rot="10800000">
              <a:off x="3829847" y="2892123"/>
              <a:ext cx="283545" cy="2607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buClrTx/>
              </a:pPr>
              <a:r>
                <a:rPr lang="es-ES_tradnl" sz="1200" b="1">
                  <a:solidFill>
                    <a:schemeClr val="tx2"/>
                  </a:solidFill>
                  <a:latin typeface="+mn-lt"/>
                  <a:sym typeface="Calibri" panose="020F0502020204030204" pitchFamily="34" charset="0"/>
                </a:rPr>
                <a:t>C</a:t>
              </a:r>
            </a:p>
          </p:txBody>
        </p:sp>
      </p:grpSp>
      <p:pic>
        <p:nvPicPr>
          <p:cNvPr id="110" name="Picture 150" descr="j023880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43277" y="4180520"/>
            <a:ext cx="756825" cy="5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Freeform 151"/>
          <p:cNvSpPr>
            <a:spLocks/>
          </p:cNvSpPr>
          <p:nvPr/>
        </p:nvSpPr>
        <p:spPr bwMode="gray">
          <a:xfrm>
            <a:off x="5454148" y="2638164"/>
            <a:ext cx="737252" cy="532218"/>
          </a:xfrm>
          <a:custGeom>
            <a:avLst/>
            <a:gdLst>
              <a:gd name="T0" fmla="*/ 0 w 1086"/>
              <a:gd name="T1" fmla="*/ 625 h 1027"/>
              <a:gd name="T2" fmla="*/ 47 w 1086"/>
              <a:gd name="T3" fmla="*/ 583 h 1027"/>
              <a:gd name="T4" fmla="*/ 86 w 1086"/>
              <a:gd name="T5" fmla="*/ 556 h 1027"/>
              <a:gd name="T6" fmla="*/ 120 w 1086"/>
              <a:gd name="T7" fmla="*/ 541 h 1027"/>
              <a:gd name="T8" fmla="*/ 150 w 1086"/>
              <a:gd name="T9" fmla="*/ 537 h 1027"/>
              <a:gd name="T10" fmla="*/ 179 w 1086"/>
              <a:gd name="T11" fmla="*/ 541 h 1027"/>
              <a:gd name="T12" fmla="*/ 210 w 1086"/>
              <a:gd name="T13" fmla="*/ 567 h 1027"/>
              <a:gd name="T14" fmla="*/ 245 w 1086"/>
              <a:gd name="T15" fmla="*/ 613 h 1027"/>
              <a:gd name="T16" fmla="*/ 279 w 1086"/>
              <a:gd name="T17" fmla="*/ 678 h 1027"/>
              <a:gd name="T18" fmla="*/ 314 w 1086"/>
              <a:gd name="T19" fmla="*/ 757 h 1027"/>
              <a:gd name="T20" fmla="*/ 362 w 1086"/>
              <a:gd name="T21" fmla="*/ 678 h 1027"/>
              <a:gd name="T22" fmla="*/ 429 w 1086"/>
              <a:gd name="T23" fmla="*/ 577 h 1027"/>
              <a:gd name="T24" fmla="*/ 515 w 1086"/>
              <a:gd name="T25" fmla="*/ 474 h 1027"/>
              <a:gd name="T26" fmla="*/ 600 w 1086"/>
              <a:gd name="T27" fmla="*/ 376 h 1027"/>
              <a:gd name="T28" fmla="*/ 678 w 1086"/>
              <a:gd name="T29" fmla="*/ 295 h 1027"/>
              <a:gd name="T30" fmla="*/ 756 w 1086"/>
              <a:gd name="T31" fmla="*/ 222 h 1027"/>
              <a:gd name="T32" fmla="*/ 831 w 1086"/>
              <a:gd name="T33" fmla="*/ 157 h 1027"/>
              <a:gd name="T34" fmla="*/ 938 w 1086"/>
              <a:gd name="T35" fmla="*/ 76 h 1027"/>
              <a:gd name="T36" fmla="*/ 1025 w 1086"/>
              <a:gd name="T37" fmla="*/ 19 h 1027"/>
              <a:gd name="T38" fmla="*/ 1059 w 1086"/>
              <a:gd name="T39" fmla="*/ 0 h 1027"/>
              <a:gd name="T40" fmla="*/ 1086 w 1086"/>
              <a:gd name="T41" fmla="*/ 39 h 1027"/>
              <a:gd name="T42" fmla="*/ 1010 w 1086"/>
              <a:gd name="T43" fmla="*/ 103 h 1027"/>
              <a:gd name="T44" fmla="*/ 953 w 1086"/>
              <a:gd name="T45" fmla="*/ 153 h 1027"/>
              <a:gd name="T46" fmla="*/ 896 w 1086"/>
              <a:gd name="T47" fmla="*/ 211 h 1027"/>
              <a:gd name="T48" fmla="*/ 828 w 1086"/>
              <a:gd name="T49" fmla="*/ 285 h 1027"/>
              <a:gd name="T50" fmla="*/ 725 w 1086"/>
              <a:gd name="T51" fmla="*/ 411 h 1027"/>
              <a:gd name="T52" fmla="*/ 633 w 1086"/>
              <a:gd name="T53" fmla="*/ 529 h 1027"/>
              <a:gd name="T54" fmla="*/ 563 w 1086"/>
              <a:gd name="T55" fmla="*/ 633 h 1027"/>
              <a:gd name="T56" fmla="*/ 497 w 1086"/>
              <a:gd name="T57" fmla="*/ 736 h 1027"/>
              <a:gd name="T58" fmla="*/ 446 w 1086"/>
              <a:gd name="T59" fmla="*/ 829 h 1027"/>
              <a:gd name="T60" fmla="*/ 401 w 1086"/>
              <a:gd name="T61" fmla="*/ 912 h 1027"/>
              <a:gd name="T62" fmla="*/ 242 w 1086"/>
              <a:gd name="T63" fmla="*/ 1027 h 1027"/>
              <a:gd name="T64" fmla="*/ 215 w 1086"/>
              <a:gd name="T65" fmla="*/ 952 h 1027"/>
              <a:gd name="T66" fmla="*/ 186 w 1086"/>
              <a:gd name="T67" fmla="*/ 876 h 1027"/>
              <a:gd name="T68" fmla="*/ 144 w 1086"/>
              <a:gd name="T69" fmla="*/ 787 h 1027"/>
              <a:gd name="T70" fmla="*/ 110 w 1086"/>
              <a:gd name="T71" fmla="*/ 720 h 1027"/>
              <a:gd name="T72" fmla="*/ 72 w 1086"/>
              <a:gd name="T73" fmla="*/ 672 h 1027"/>
              <a:gd name="T74" fmla="*/ 47 w 1086"/>
              <a:gd name="T75" fmla="*/ 649 h 1027"/>
              <a:gd name="T76" fmla="*/ 26 w 1086"/>
              <a:gd name="T77" fmla="*/ 636 h 1027"/>
              <a:gd name="T78" fmla="*/ 0 w 1086"/>
              <a:gd name="T79" fmla="*/ 625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6" h="1027">
                <a:moveTo>
                  <a:pt x="0" y="625"/>
                </a:moveTo>
                <a:lnTo>
                  <a:pt x="47" y="583"/>
                </a:lnTo>
                <a:lnTo>
                  <a:pt x="86" y="556"/>
                </a:lnTo>
                <a:lnTo>
                  <a:pt x="120" y="541"/>
                </a:lnTo>
                <a:lnTo>
                  <a:pt x="150" y="537"/>
                </a:lnTo>
                <a:lnTo>
                  <a:pt x="179" y="541"/>
                </a:lnTo>
                <a:lnTo>
                  <a:pt x="210" y="567"/>
                </a:lnTo>
                <a:lnTo>
                  <a:pt x="245" y="613"/>
                </a:lnTo>
                <a:lnTo>
                  <a:pt x="279" y="678"/>
                </a:lnTo>
                <a:lnTo>
                  <a:pt x="314" y="757"/>
                </a:lnTo>
                <a:lnTo>
                  <a:pt x="362" y="678"/>
                </a:lnTo>
                <a:lnTo>
                  <a:pt x="429" y="577"/>
                </a:lnTo>
                <a:lnTo>
                  <a:pt x="515" y="474"/>
                </a:lnTo>
                <a:lnTo>
                  <a:pt x="600" y="376"/>
                </a:lnTo>
                <a:lnTo>
                  <a:pt x="678" y="295"/>
                </a:lnTo>
                <a:lnTo>
                  <a:pt x="756" y="222"/>
                </a:lnTo>
                <a:lnTo>
                  <a:pt x="831" y="157"/>
                </a:lnTo>
                <a:lnTo>
                  <a:pt x="938" y="76"/>
                </a:lnTo>
                <a:lnTo>
                  <a:pt x="1025" y="19"/>
                </a:lnTo>
                <a:lnTo>
                  <a:pt x="1059" y="0"/>
                </a:lnTo>
                <a:lnTo>
                  <a:pt x="1086" y="39"/>
                </a:lnTo>
                <a:lnTo>
                  <a:pt x="1010" y="103"/>
                </a:lnTo>
                <a:lnTo>
                  <a:pt x="953" y="153"/>
                </a:lnTo>
                <a:lnTo>
                  <a:pt x="896" y="211"/>
                </a:lnTo>
                <a:lnTo>
                  <a:pt x="828" y="285"/>
                </a:lnTo>
                <a:lnTo>
                  <a:pt x="725" y="411"/>
                </a:lnTo>
                <a:lnTo>
                  <a:pt x="633" y="529"/>
                </a:lnTo>
                <a:lnTo>
                  <a:pt x="563" y="633"/>
                </a:lnTo>
                <a:lnTo>
                  <a:pt x="497" y="736"/>
                </a:lnTo>
                <a:lnTo>
                  <a:pt x="446" y="829"/>
                </a:lnTo>
                <a:lnTo>
                  <a:pt x="401" y="912"/>
                </a:lnTo>
                <a:lnTo>
                  <a:pt x="242" y="1027"/>
                </a:lnTo>
                <a:lnTo>
                  <a:pt x="215" y="952"/>
                </a:lnTo>
                <a:lnTo>
                  <a:pt x="186" y="876"/>
                </a:lnTo>
                <a:lnTo>
                  <a:pt x="144" y="787"/>
                </a:lnTo>
                <a:lnTo>
                  <a:pt x="110" y="720"/>
                </a:lnTo>
                <a:lnTo>
                  <a:pt x="72" y="672"/>
                </a:lnTo>
                <a:lnTo>
                  <a:pt x="47" y="649"/>
                </a:lnTo>
                <a:lnTo>
                  <a:pt x="26" y="636"/>
                </a:lnTo>
                <a:lnTo>
                  <a:pt x="0" y="625"/>
                </a:lnTo>
                <a:close/>
              </a:path>
            </a:pathLst>
          </a:custGeom>
          <a:gradFill rotWithShape="1">
            <a:gsLst>
              <a:gs pos="0">
                <a:srgbClr val="1AAD60"/>
              </a:gs>
              <a:gs pos="100000">
                <a:srgbClr val="1AAD6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A50021"/>
                  </a:outerShdw>
                </a:effectLst>
              </a14:hiddenEffects>
            </a:ext>
          </a:extLst>
        </p:spPr>
        <p:txBody>
          <a:bodyPr wrap="none" lIns="93272" tIns="46635" rIns="93272" bIns="46635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2" name="Freeform 152"/>
          <p:cNvSpPr>
            <a:spLocks/>
          </p:cNvSpPr>
          <p:nvPr/>
        </p:nvSpPr>
        <p:spPr bwMode="gray">
          <a:xfrm>
            <a:off x="3779564" y="4118361"/>
            <a:ext cx="667660" cy="718689"/>
          </a:xfrm>
          <a:custGeom>
            <a:avLst/>
            <a:gdLst>
              <a:gd name="T0" fmla="*/ 81 w 225"/>
              <a:gd name="T1" fmla="*/ 30 h 276"/>
              <a:gd name="T2" fmla="*/ 117 w 225"/>
              <a:gd name="T3" fmla="*/ 96 h 276"/>
              <a:gd name="T4" fmla="*/ 219 w 225"/>
              <a:gd name="T5" fmla="*/ 75 h 276"/>
              <a:gd name="T6" fmla="*/ 147 w 225"/>
              <a:gd name="T7" fmla="*/ 135 h 276"/>
              <a:gd name="T8" fmla="*/ 225 w 225"/>
              <a:gd name="T9" fmla="*/ 174 h 276"/>
              <a:gd name="T10" fmla="*/ 120 w 225"/>
              <a:gd name="T11" fmla="*/ 165 h 276"/>
              <a:gd name="T12" fmla="*/ 15 w 225"/>
              <a:gd name="T13" fmla="*/ 186 h 276"/>
              <a:gd name="T14" fmla="*/ 87 w 225"/>
              <a:gd name="T15" fmla="*/ 135 h 276"/>
              <a:gd name="T16" fmla="*/ 81 w 225"/>
              <a:gd name="T17" fmla="*/ 3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276">
                <a:moveTo>
                  <a:pt x="81" y="30"/>
                </a:moveTo>
                <a:cubicBezTo>
                  <a:pt x="87" y="54"/>
                  <a:pt x="105" y="93"/>
                  <a:pt x="117" y="96"/>
                </a:cubicBezTo>
                <a:cubicBezTo>
                  <a:pt x="123" y="96"/>
                  <a:pt x="180" y="0"/>
                  <a:pt x="219" y="75"/>
                </a:cubicBezTo>
                <a:cubicBezTo>
                  <a:pt x="171" y="87"/>
                  <a:pt x="147" y="135"/>
                  <a:pt x="147" y="135"/>
                </a:cubicBezTo>
                <a:cubicBezTo>
                  <a:pt x="147" y="135"/>
                  <a:pt x="192" y="177"/>
                  <a:pt x="225" y="174"/>
                </a:cubicBezTo>
                <a:cubicBezTo>
                  <a:pt x="192" y="261"/>
                  <a:pt x="114" y="165"/>
                  <a:pt x="120" y="165"/>
                </a:cubicBezTo>
                <a:cubicBezTo>
                  <a:pt x="120" y="165"/>
                  <a:pt x="66" y="276"/>
                  <a:pt x="15" y="186"/>
                </a:cubicBezTo>
                <a:cubicBezTo>
                  <a:pt x="66" y="177"/>
                  <a:pt x="87" y="135"/>
                  <a:pt x="87" y="135"/>
                </a:cubicBezTo>
                <a:cubicBezTo>
                  <a:pt x="90" y="126"/>
                  <a:pt x="0" y="75"/>
                  <a:pt x="81" y="3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2" tIns="46635" rIns="93272" bIns="46635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4" name="AutoShape 154"/>
          <p:cNvSpPr>
            <a:spLocks noChangeArrowheads="1"/>
          </p:cNvSpPr>
          <p:nvPr/>
        </p:nvSpPr>
        <p:spPr bwMode="gray">
          <a:xfrm>
            <a:off x="3348956" y="2663768"/>
            <a:ext cx="14070" cy="90392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5" name="Freeform 155"/>
          <p:cNvSpPr>
            <a:spLocks/>
          </p:cNvSpPr>
          <p:nvPr/>
        </p:nvSpPr>
        <p:spPr bwMode="gray">
          <a:xfrm>
            <a:off x="3376554" y="2634278"/>
            <a:ext cx="202930" cy="125653"/>
          </a:xfrm>
          <a:custGeom>
            <a:avLst/>
            <a:gdLst>
              <a:gd name="T0" fmla="*/ 0 w 353"/>
              <a:gd name="T1" fmla="*/ 48 h 201"/>
              <a:gd name="T2" fmla="*/ 0 w 353"/>
              <a:gd name="T3" fmla="*/ 176 h 201"/>
              <a:gd name="T4" fmla="*/ 56 w 353"/>
              <a:gd name="T5" fmla="*/ 200 h 201"/>
              <a:gd name="T6" fmla="*/ 216 w 353"/>
              <a:gd name="T7" fmla="*/ 200 h 201"/>
              <a:gd name="T8" fmla="*/ 216 w 353"/>
              <a:gd name="T9" fmla="*/ 72 h 201"/>
              <a:gd name="T10" fmla="*/ 208 w 353"/>
              <a:gd name="T11" fmla="*/ 56 h 201"/>
              <a:gd name="T12" fmla="*/ 344 w 353"/>
              <a:gd name="T13" fmla="*/ 56 h 201"/>
              <a:gd name="T14" fmla="*/ 352 w 353"/>
              <a:gd name="T15" fmla="*/ 48 h 201"/>
              <a:gd name="T16" fmla="*/ 352 w 353"/>
              <a:gd name="T17" fmla="*/ 24 h 201"/>
              <a:gd name="T18" fmla="*/ 344 w 353"/>
              <a:gd name="T19" fmla="*/ 16 h 201"/>
              <a:gd name="T20" fmla="*/ 104 w 353"/>
              <a:gd name="T21" fmla="*/ 0 h 201"/>
              <a:gd name="T22" fmla="*/ 16 w 353"/>
              <a:gd name="T23" fmla="*/ 40 h 201"/>
              <a:gd name="T24" fmla="*/ 0 w 353"/>
              <a:gd name="T25" fmla="*/ 4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201">
                <a:moveTo>
                  <a:pt x="0" y="48"/>
                </a:moveTo>
                <a:lnTo>
                  <a:pt x="0" y="176"/>
                </a:lnTo>
                <a:lnTo>
                  <a:pt x="56" y="200"/>
                </a:lnTo>
                <a:lnTo>
                  <a:pt x="216" y="200"/>
                </a:lnTo>
                <a:lnTo>
                  <a:pt x="216" y="72"/>
                </a:lnTo>
                <a:lnTo>
                  <a:pt x="208" y="56"/>
                </a:lnTo>
                <a:lnTo>
                  <a:pt x="344" y="56"/>
                </a:lnTo>
                <a:lnTo>
                  <a:pt x="352" y="48"/>
                </a:lnTo>
                <a:lnTo>
                  <a:pt x="352" y="24"/>
                </a:lnTo>
                <a:lnTo>
                  <a:pt x="344" y="16"/>
                </a:lnTo>
                <a:lnTo>
                  <a:pt x="104" y="0"/>
                </a:lnTo>
                <a:lnTo>
                  <a:pt x="16" y="4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6" name="Freeform 156"/>
          <p:cNvSpPr>
            <a:spLocks/>
          </p:cNvSpPr>
          <p:nvPr/>
        </p:nvSpPr>
        <p:spPr bwMode="gray">
          <a:xfrm>
            <a:off x="3459350" y="2718903"/>
            <a:ext cx="60067" cy="21155"/>
          </a:xfrm>
          <a:custGeom>
            <a:avLst/>
            <a:gdLst>
              <a:gd name="T0" fmla="*/ 24 w 105"/>
              <a:gd name="T1" fmla="*/ 0 h 33"/>
              <a:gd name="T2" fmla="*/ 96 w 105"/>
              <a:gd name="T3" fmla="*/ 0 h 33"/>
              <a:gd name="T4" fmla="*/ 104 w 105"/>
              <a:gd name="T5" fmla="*/ 8 h 33"/>
              <a:gd name="T6" fmla="*/ 104 w 105"/>
              <a:gd name="T7" fmla="*/ 24 h 33"/>
              <a:gd name="T8" fmla="*/ 96 w 105"/>
              <a:gd name="T9" fmla="*/ 32 h 33"/>
              <a:gd name="T10" fmla="*/ 80 w 105"/>
              <a:gd name="T11" fmla="*/ 32 h 33"/>
              <a:gd name="T12" fmla="*/ 0 w 105"/>
              <a:gd name="T13" fmla="*/ 32 h 33"/>
              <a:gd name="T14" fmla="*/ 0 w 105"/>
              <a:gd name="T15" fmla="*/ 24 h 33"/>
              <a:gd name="T16" fmla="*/ 0 w 105"/>
              <a:gd name="T17" fmla="*/ 8 h 33"/>
              <a:gd name="T18" fmla="*/ 0 w 105"/>
              <a:gd name="T19" fmla="*/ 0 h 33"/>
              <a:gd name="T20" fmla="*/ 24 w 105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33">
                <a:moveTo>
                  <a:pt x="24" y="0"/>
                </a:moveTo>
                <a:lnTo>
                  <a:pt x="96" y="0"/>
                </a:lnTo>
                <a:lnTo>
                  <a:pt x="104" y="8"/>
                </a:lnTo>
                <a:lnTo>
                  <a:pt x="104" y="24"/>
                </a:lnTo>
                <a:lnTo>
                  <a:pt x="96" y="32"/>
                </a:lnTo>
                <a:lnTo>
                  <a:pt x="80" y="32"/>
                </a:lnTo>
                <a:lnTo>
                  <a:pt x="0" y="32"/>
                </a:lnTo>
                <a:lnTo>
                  <a:pt x="0" y="24"/>
                </a:lnTo>
                <a:lnTo>
                  <a:pt x="0" y="8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7" name="Freeform 157"/>
          <p:cNvSpPr>
            <a:spLocks/>
          </p:cNvSpPr>
          <p:nvPr/>
        </p:nvSpPr>
        <p:spPr bwMode="gray">
          <a:xfrm>
            <a:off x="3459351" y="2739416"/>
            <a:ext cx="50867" cy="25002"/>
          </a:xfrm>
          <a:custGeom>
            <a:avLst/>
            <a:gdLst>
              <a:gd name="T0" fmla="*/ 80 w 89"/>
              <a:gd name="T1" fmla="*/ 0 h 41"/>
              <a:gd name="T2" fmla="*/ 8 w 89"/>
              <a:gd name="T3" fmla="*/ 0 h 41"/>
              <a:gd name="T4" fmla="*/ 0 w 89"/>
              <a:gd name="T5" fmla="*/ 16 h 41"/>
              <a:gd name="T6" fmla="*/ 0 w 89"/>
              <a:gd name="T7" fmla="*/ 32 h 41"/>
              <a:gd name="T8" fmla="*/ 16 w 89"/>
              <a:gd name="T9" fmla="*/ 40 h 41"/>
              <a:gd name="T10" fmla="*/ 80 w 89"/>
              <a:gd name="T11" fmla="*/ 40 h 41"/>
              <a:gd name="T12" fmla="*/ 88 w 89"/>
              <a:gd name="T13" fmla="*/ 32 h 41"/>
              <a:gd name="T14" fmla="*/ 88 w 89"/>
              <a:gd name="T15" fmla="*/ 16 h 41"/>
              <a:gd name="T16" fmla="*/ 80 w 89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41">
                <a:moveTo>
                  <a:pt x="80" y="0"/>
                </a:moveTo>
                <a:lnTo>
                  <a:pt x="8" y="0"/>
                </a:lnTo>
                <a:lnTo>
                  <a:pt x="0" y="16"/>
                </a:lnTo>
                <a:lnTo>
                  <a:pt x="0" y="32"/>
                </a:lnTo>
                <a:lnTo>
                  <a:pt x="16" y="40"/>
                </a:lnTo>
                <a:lnTo>
                  <a:pt x="80" y="40"/>
                </a:lnTo>
                <a:lnTo>
                  <a:pt x="88" y="32"/>
                </a:lnTo>
                <a:lnTo>
                  <a:pt x="88" y="16"/>
                </a:lnTo>
                <a:lnTo>
                  <a:pt x="8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8" name="Freeform 158"/>
          <p:cNvSpPr>
            <a:spLocks/>
          </p:cNvSpPr>
          <p:nvPr/>
        </p:nvSpPr>
        <p:spPr bwMode="gray">
          <a:xfrm>
            <a:off x="3459350" y="2689412"/>
            <a:ext cx="64937" cy="30131"/>
          </a:xfrm>
          <a:custGeom>
            <a:avLst/>
            <a:gdLst>
              <a:gd name="T0" fmla="*/ 0 w 113"/>
              <a:gd name="T1" fmla="*/ 0 h 49"/>
              <a:gd name="T2" fmla="*/ 96 w 113"/>
              <a:gd name="T3" fmla="*/ 0 h 49"/>
              <a:gd name="T4" fmla="*/ 112 w 113"/>
              <a:gd name="T5" fmla="*/ 8 h 49"/>
              <a:gd name="T6" fmla="*/ 112 w 113"/>
              <a:gd name="T7" fmla="*/ 32 h 49"/>
              <a:gd name="T8" fmla="*/ 96 w 113"/>
              <a:gd name="T9" fmla="*/ 48 h 49"/>
              <a:gd name="T10" fmla="*/ 0 w 113"/>
              <a:gd name="T11" fmla="*/ 48 h 49"/>
              <a:gd name="T12" fmla="*/ 0 w 113"/>
              <a:gd name="T13" fmla="*/ 32 h 49"/>
              <a:gd name="T14" fmla="*/ 0 w 113"/>
              <a:gd name="T15" fmla="*/ 8 h 49"/>
              <a:gd name="T16" fmla="*/ 0 w 113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9">
                <a:moveTo>
                  <a:pt x="0" y="0"/>
                </a:moveTo>
                <a:lnTo>
                  <a:pt x="96" y="0"/>
                </a:lnTo>
                <a:lnTo>
                  <a:pt x="112" y="8"/>
                </a:lnTo>
                <a:lnTo>
                  <a:pt x="112" y="32"/>
                </a:lnTo>
                <a:lnTo>
                  <a:pt x="96" y="48"/>
                </a:lnTo>
                <a:lnTo>
                  <a:pt x="0" y="48"/>
                </a:lnTo>
                <a:lnTo>
                  <a:pt x="0" y="32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19" name="Freeform 159"/>
          <p:cNvSpPr>
            <a:spLocks/>
          </p:cNvSpPr>
          <p:nvPr/>
        </p:nvSpPr>
        <p:spPr bwMode="gray">
          <a:xfrm>
            <a:off x="3376554" y="2634278"/>
            <a:ext cx="138533" cy="75648"/>
          </a:xfrm>
          <a:custGeom>
            <a:avLst/>
            <a:gdLst>
              <a:gd name="T0" fmla="*/ 96 w 241"/>
              <a:gd name="T1" fmla="*/ 0 h 121"/>
              <a:gd name="T2" fmla="*/ 160 w 241"/>
              <a:gd name="T3" fmla="*/ 0 h 121"/>
              <a:gd name="T4" fmla="*/ 240 w 241"/>
              <a:gd name="T5" fmla="*/ 56 h 121"/>
              <a:gd name="T6" fmla="*/ 224 w 241"/>
              <a:gd name="T7" fmla="*/ 88 h 121"/>
              <a:gd name="T8" fmla="*/ 200 w 241"/>
              <a:gd name="T9" fmla="*/ 88 h 121"/>
              <a:gd name="T10" fmla="*/ 176 w 241"/>
              <a:gd name="T11" fmla="*/ 88 h 121"/>
              <a:gd name="T12" fmla="*/ 160 w 241"/>
              <a:gd name="T13" fmla="*/ 72 h 121"/>
              <a:gd name="T14" fmla="*/ 152 w 241"/>
              <a:gd name="T15" fmla="*/ 64 h 121"/>
              <a:gd name="T16" fmla="*/ 120 w 241"/>
              <a:gd name="T17" fmla="*/ 64 h 121"/>
              <a:gd name="T18" fmla="*/ 104 w 241"/>
              <a:gd name="T19" fmla="*/ 96 h 121"/>
              <a:gd name="T20" fmla="*/ 64 w 241"/>
              <a:gd name="T21" fmla="*/ 120 h 121"/>
              <a:gd name="T22" fmla="*/ 0 w 241"/>
              <a:gd name="T23" fmla="*/ 120 h 121"/>
              <a:gd name="T24" fmla="*/ 0 w 241"/>
              <a:gd name="T25" fmla="*/ 48 h 121"/>
              <a:gd name="T26" fmla="*/ 96 w 241"/>
              <a:gd name="T2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1" h="121">
                <a:moveTo>
                  <a:pt x="96" y="0"/>
                </a:moveTo>
                <a:lnTo>
                  <a:pt x="160" y="0"/>
                </a:lnTo>
                <a:lnTo>
                  <a:pt x="240" y="56"/>
                </a:lnTo>
                <a:lnTo>
                  <a:pt x="224" y="88"/>
                </a:lnTo>
                <a:lnTo>
                  <a:pt x="200" y="88"/>
                </a:lnTo>
                <a:lnTo>
                  <a:pt x="176" y="88"/>
                </a:lnTo>
                <a:lnTo>
                  <a:pt x="160" y="72"/>
                </a:lnTo>
                <a:lnTo>
                  <a:pt x="152" y="64"/>
                </a:lnTo>
                <a:lnTo>
                  <a:pt x="120" y="64"/>
                </a:lnTo>
                <a:lnTo>
                  <a:pt x="104" y="96"/>
                </a:lnTo>
                <a:lnTo>
                  <a:pt x="64" y="120"/>
                </a:lnTo>
                <a:lnTo>
                  <a:pt x="0" y="120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1" name="AutoShape 161"/>
          <p:cNvSpPr>
            <a:spLocks noChangeArrowheads="1"/>
          </p:cNvSpPr>
          <p:nvPr/>
        </p:nvSpPr>
        <p:spPr bwMode="gray">
          <a:xfrm>
            <a:off x="5058339" y="2663768"/>
            <a:ext cx="14070" cy="90392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2" name="Freeform 162"/>
          <p:cNvSpPr>
            <a:spLocks/>
          </p:cNvSpPr>
          <p:nvPr/>
        </p:nvSpPr>
        <p:spPr bwMode="gray">
          <a:xfrm>
            <a:off x="5085937" y="2634278"/>
            <a:ext cx="202930" cy="125653"/>
          </a:xfrm>
          <a:custGeom>
            <a:avLst/>
            <a:gdLst>
              <a:gd name="T0" fmla="*/ 0 w 353"/>
              <a:gd name="T1" fmla="*/ 48 h 201"/>
              <a:gd name="T2" fmla="*/ 0 w 353"/>
              <a:gd name="T3" fmla="*/ 176 h 201"/>
              <a:gd name="T4" fmla="*/ 56 w 353"/>
              <a:gd name="T5" fmla="*/ 200 h 201"/>
              <a:gd name="T6" fmla="*/ 216 w 353"/>
              <a:gd name="T7" fmla="*/ 200 h 201"/>
              <a:gd name="T8" fmla="*/ 216 w 353"/>
              <a:gd name="T9" fmla="*/ 72 h 201"/>
              <a:gd name="T10" fmla="*/ 208 w 353"/>
              <a:gd name="T11" fmla="*/ 56 h 201"/>
              <a:gd name="T12" fmla="*/ 344 w 353"/>
              <a:gd name="T13" fmla="*/ 56 h 201"/>
              <a:gd name="T14" fmla="*/ 352 w 353"/>
              <a:gd name="T15" fmla="*/ 48 h 201"/>
              <a:gd name="T16" fmla="*/ 352 w 353"/>
              <a:gd name="T17" fmla="*/ 24 h 201"/>
              <a:gd name="T18" fmla="*/ 344 w 353"/>
              <a:gd name="T19" fmla="*/ 16 h 201"/>
              <a:gd name="T20" fmla="*/ 104 w 353"/>
              <a:gd name="T21" fmla="*/ 0 h 201"/>
              <a:gd name="T22" fmla="*/ 16 w 353"/>
              <a:gd name="T23" fmla="*/ 40 h 201"/>
              <a:gd name="T24" fmla="*/ 0 w 353"/>
              <a:gd name="T25" fmla="*/ 4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201">
                <a:moveTo>
                  <a:pt x="0" y="48"/>
                </a:moveTo>
                <a:lnTo>
                  <a:pt x="0" y="176"/>
                </a:lnTo>
                <a:lnTo>
                  <a:pt x="56" y="200"/>
                </a:lnTo>
                <a:lnTo>
                  <a:pt x="216" y="200"/>
                </a:lnTo>
                <a:lnTo>
                  <a:pt x="216" y="72"/>
                </a:lnTo>
                <a:lnTo>
                  <a:pt x="208" y="56"/>
                </a:lnTo>
                <a:lnTo>
                  <a:pt x="344" y="56"/>
                </a:lnTo>
                <a:lnTo>
                  <a:pt x="352" y="48"/>
                </a:lnTo>
                <a:lnTo>
                  <a:pt x="352" y="24"/>
                </a:lnTo>
                <a:lnTo>
                  <a:pt x="344" y="16"/>
                </a:lnTo>
                <a:lnTo>
                  <a:pt x="104" y="0"/>
                </a:lnTo>
                <a:lnTo>
                  <a:pt x="16" y="4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3" name="Freeform 163"/>
          <p:cNvSpPr>
            <a:spLocks/>
          </p:cNvSpPr>
          <p:nvPr/>
        </p:nvSpPr>
        <p:spPr bwMode="gray">
          <a:xfrm>
            <a:off x="5168734" y="2718903"/>
            <a:ext cx="60067" cy="21155"/>
          </a:xfrm>
          <a:custGeom>
            <a:avLst/>
            <a:gdLst>
              <a:gd name="T0" fmla="*/ 24 w 105"/>
              <a:gd name="T1" fmla="*/ 0 h 33"/>
              <a:gd name="T2" fmla="*/ 96 w 105"/>
              <a:gd name="T3" fmla="*/ 0 h 33"/>
              <a:gd name="T4" fmla="*/ 104 w 105"/>
              <a:gd name="T5" fmla="*/ 8 h 33"/>
              <a:gd name="T6" fmla="*/ 104 w 105"/>
              <a:gd name="T7" fmla="*/ 24 h 33"/>
              <a:gd name="T8" fmla="*/ 96 w 105"/>
              <a:gd name="T9" fmla="*/ 32 h 33"/>
              <a:gd name="T10" fmla="*/ 80 w 105"/>
              <a:gd name="T11" fmla="*/ 32 h 33"/>
              <a:gd name="T12" fmla="*/ 0 w 105"/>
              <a:gd name="T13" fmla="*/ 32 h 33"/>
              <a:gd name="T14" fmla="*/ 0 w 105"/>
              <a:gd name="T15" fmla="*/ 24 h 33"/>
              <a:gd name="T16" fmla="*/ 0 w 105"/>
              <a:gd name="T17" fmla="*/ 8 h 33"/>
              <a:gd name="T18" fmla="*/ 0 w 105"/>
              <a:gd name="T19" fmla="*/ 0 h 33"/>
              <a:gd name="T20" fmla="*/ 24 w 105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33">
                <a:moveTo>
                  <a:pt x="24" y="0"/>
                </a:moveTo>
                <a:lnTo>
                  <a:pt x="96" y="0"/>
                </a:lnTo>
                <a:lnTo>
                  <a:pt x="104" y="8"/>
                </a:lnTo>
                <a:lnTo>
                  <a:pt x="104" y="24"/>
                </a:lnTo>
                <a:lnTo>
                  <a:pt x="96" y="32"/>
                </a:lnTo>
                <a:lnTo>
                  <a:pt x="80" y="32"/>
                </a:lnTo>
                <a:lnTo>
                  <a:pt x="0" y="32"/>
                </a:lnTo>
                <a:lnTo>
                  <a:pt x="0" y="24"/>
                </a:lnTo>
                <a:lnTo>
                  <a:pt x="0" y="8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4" name="Freeform 164"/>
          <p:cNvSpPr>
            <a:spLocks/>
          </p:cNvSpPr>
          <p:nvPr/>
        </p:nvSpPr>
        <p:spPr bwMode="gray">
          <a:xfrm>
            <a:off x="5168735" y="2739416"/>
            <a:ext cx="50867" cy="25002"/>
          </a:xfrm>
          <a:custGeom>
            <a:avLst/>
            <a:gdLst>
              <a:gd name="T0" fmla="*/ 80 w 89"/>
              <a:gd name="T1" fmla="*/ 0 h 41"/>
              <a:gd name="T2" fmla="*/ 8 w 89"/>
              <a:gd name="T3" fmla="*/ 0 h 41"/>
              <a:gd name="T4" fmla="*/ 0 w 89"/>
              <a:gd name="T5" fmla="*/ 16 h 41"/>
              <a:gd name="T6" fmla="*/ 0 w 89"/>
              <a:gd name="T7" fmla="*/ 32 h 41"/>
              <a:gd name="T8" fmla="*/ 16 w 89"/>
              <a:gd name="T9" fmla="*/ 40 h 41"/>
              <a:gd name="T10" fmla="*/ 80 w 89"/>
              <a:gd name="T11" fmla="*/ 40 h 41"/>
              <a:gd name="T12" fmla="*/ 88 w 89"/>
              <a:gd name="T13" fmla="*/ 32 h 41"/>
              <a:gd name="T14" fmla="*/ 88 w 89"/>
              <a:gd name="T15" fmla="*/ 16 h 41"/>
              <a:gd name="T16" fmla="*/ 80 w 89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41">
                <a:moveTo>
                  <a:pt x="80" y="0"/>
                </a:moveTo>
                <a:lnTo>
                  <a:pt x="8" y="0"/>
                </a:lnTo>
                <a:lnTo>
                  <a:pt x="0" y="16"/>
                </a:lnTo>
                <a:lnTo>
                  <a:pt x="0" y="32"/>
                </a:lnTo>
                <a:lnTo>
                  <a:pt x="16" y="40"/>
                </a:lnTo>
                <a:lnTo>
                  <a:pt x="80" y="40"/>
                </a:lnTo>
                <a:lnTo>
                  <a:pt x="88" y="32"/>
                </a:lnTo>
                <a:lnTo>
                  <a:pt x="88" y="16"/>
                </a:lnTo>
                <a:lnTo>
                  <a:pt x="8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5" name="Freeform 165"/>
          <p:cNvSpPr>
            <a:spLocks/>
          </p:cNvSpPr>
          <p:nvPr/>
        </p:nvSpPr>
        <p:spPr bwMode="gray">
          <a:xfrm>
            <a:off x="5168734" y="2689412"/>
            <a:ext cx="64937" cy="30131"/>
          </a:xfrm>
          <a:custGeom>
            <a:avLst/>
            <a:gdLst>
              <a:gd name="T0" fmla="*/ 0 w 113"/>
              <a:gd name="T1" fmla="*/ 0 h 49"/>
              <a:gd name="T2" fmla="*/ 96 w 113"/>
              <a:gd name="T3" fmla="*/ 0 h 49"/>
              <a:gd name="T4" fmla="*/ 112 w 113"/>
              <a:gd name="T5" fmla="*/ 8 h 49"/>
              <a:gd name="T6" fmla="*/ 112 w 113"/>
              <a:gd name="T7" fmla="*/ 32 h 49"/>
              <a:gd name="T8" fmla="*/ 96 w 113"/>
              <a:gd name="T9" fmla="*/ 48 h 49"/>
              <a:gd name="T10" fmla="*/ 0 w 113"/>
              <a:gd name="T11" fmla="*/ 48 h 49"/>
              <a:gd name="T12" fmla="*/ 0 w 113"/>
              <a:gd name="T13" fmla="*/ 32 h 49"/>
              <a:gd name="T14" fmla="*/ 0 w 113"/>
              <a:gd name="T15" fmla="*/ 8 h 49"/>
              <a:gd name="T16" fmla="*/ 0 w 113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9">
                <a:moveTo>
                  <a:pt x="0" y="0"/>
                </a:moveTo>
                <a:lnTo>
                  <a:pt x="96" y="0"/>
                </a:lnTo>
                <a:lnTo>
                  <a:pt x="112" y="8"/>
                </a:lnTo>
                <a:lnTo>
                  <a:pt x="112" y="32"/>
                </a:lnTo>
                <a:lnTo>
                  <a:pt x="96" y="48"/>
                </a:lnTo>
                <a:lnTo>
                  <a:pt x="0" y="48"/>
                </a:lnTo>
                <a:lnTo>
                  <a:pt x="0" y="32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6" name="Freeform 166"/>
          <p:cNvSpPr>
            <a:spLocks/>
          </p:cNvSpPr>
          <p:nvPr/>
        </p:nvSpPr>
        <p:spPr bwMode="gray">
          <a:xfrm>
            <a:off x="5085937" y="2634278"/>
            <a:ext cx="138533" cy="75648"/>
          </a:xfrm>
          <a:custGeom>
            <a:avLst/>
            <a:gdLst>
              <a:gd name="T0" fmla="*/ 96 w 241"/>
              <a:gd name="T1" fmla="*/ 0 h 121"/>
              <a:gd name="T2" fmla="*/ 160 w 241"/>
              <a:gd name="T3" fmla="*/ 0 h 121"/>
              <a:gd name="T4" fmla="*/ 240 w 241"/>
              <a:gd name="T5" fmla="*/ 56 h 121"/>
              <a:gd name="T6" fmla="*/ 224 w 241"/>
              <a:gd name="T7" fmla="*/ 88 h 121"/>
              <a:gd name="T8" fmla="*/ 200 w 241"/>
              <a:gd name="T9" fmla="*/ 88 h 121"/>
              <a:gd name="T10" fmla="*/ 176 w 241"/>
              <a:gd name="T11" fmla="*/ 88 h 121"/>
              <a:gd name="T12" fmla="*/ 160 w 241"/>
              <a:gd name="T13" fmla="*/ 72 h 121"/>
              <a:gd name="T14" fmla="*/ 152 w 241"/>
              <a:gd name="T15" fmla="*/ 64 h 121"/>
              <a:gd name="T16" fmla="*/ 120 w 241"/>
              <a:gd name="T17" fmla="*/ 64 h 121"/>
              <a:gd name="T18" fmla="*/ 104 w 241"/>
              <a:gd name="T19" fmla="*/ 96 h 121"/>
              <a:gd name="T20" fmla="*/ 64 w 241"/>
              <a:gd name="T21" fmla="*/ 120 h 121"/>
              <a:gd name="T22" fmla="*/ 0 w 241"/>
              <a:gd name="T23" fmla="*/ 120 h 121"/>
              <a:gd name="T24" fmla="*/ 0 w 241"/>
              <a:gd name="T25" fmla="*/ 48 h 121"/>
              <a:gd name="T26" fmla="*/ 96 w 241"/>
              <a:gd name="T2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1" h="121">
                <a:moveTo>
                  <a:pt x="96" y="0"/>
                </a:moveTo>
                <a:lnTo>
                  <a:pt x="160" y="0"/>
                </a:lnTo>
                <a:lnTo>
                  <a:pt x="240" y="56"/>
                </a:lnTo>
                <a:lnTo>
                  <a:pt x="224" y="88"/>
                </a:lnTo>
                <a:lnTo>
                  <a:pt x="200" y="88"/>
                </a:lnTo>
                <a:lnTo>
                  <a:pt x="176" y="88"/>
                </a:lnTo>
                <a:lnTo>
                  <a:pt x="160" y="72"/>
                </a:lnTo>
                <a:lnTo>
                  <a:pt x="152" y="64"/>
                </a:lnTo>
                <a:lnTo>
                  <a:pt x="120" y="64"/>
                </a:lnTo>
                <a:lnTo>
                  <a:pt x="104" y="96"/>
                </a:lnTo>
                <a:lnTo>
                  <a:pt x="64" y="120"/>
                </a:lnTo>
                <a:lnTo>
                  <a:pt x="0" y="120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8" name="AutoShape 168"/>
          <p:cNvSpPr>
            <a:spLocks noChangeArrowheads="1"/>
          </p:cNvSpPr>
          <p:nvPr/>
        </p:nvSpPr>
        <p:spPr bwMode="gray">
          <a:xfrm>
            <a:off x="3348956" y="4147849"/>
            <a:ext cx="14070" cy="90392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29" name="Freeform 169"/>
          <p:cNvSpPr>
            <a:spLocks/>
          </p:cNvSpPr>
          <p:nvPr/>
        </p:nvSpPr>
        <p:spPr bwMode="gray">
          <a:xfrm>
            <a:off x="3376554" y="4118359"/>
            <a:ext cx="202930" cy="125653"/>
          </a:xfrm>
          <a:custGeom>
            <a:avLst/>
            <a:gdLst>
              <a:gd name="T0" fmla="*/ 0 w 353"/>
              <a:gd name="T1" fmla="*/ 48 h 201"/>
              <a:gd name="T2" fmla="*/ 0 w 353"/>
              <a:gd name="T3" fmla="*/ 176 h 201"/>
              <a:gd name="T4" fmla="*/ 56 w 353"/>
              <a:gd name="T5" fmla="*/ 200 h 201"/>
              <a:gd name="T6" fmla="*/ 216 w 353"/>
              <a:gd name="T7" fmla="*/ 200 h 201"/>
              <a:gd name="T8" fmla="*/ 216 w 353"/>
              <a:gd name="T9" fmla="*/ 72 h 201"/>
              <a:gd name="T10" fmla="*/ 208 w 353"/>
              <a:gd name="T11" fmla="*/ 56 h 201"/>
              <a:gd name="T12" fmla="*/ 344 w 353"/>
              <a:gd name="T13" fmla="*/ 56 h 201"/>
              <a:gd name="T14" fmla="*/ 352 w 353"/>
              <a:gd name="T15" fmla="*/ 48 h 201"/>
              <a:gd name="T16" fmla="*/ 352 w 353"/>
              <a:gd name="T17" fmla="*/ 24 h 201"/>
              <a:gd name="T18" fmla="*/ 344 w 353"/>
              <a:gd name="T19" fmla="*/ 16 h 201"/>
              <a:gd name="T20" fmla="*/ 104 w 353"/>
              <a:gd name="T21" fmla="*/ 0 h 201"/>
              <a:gd name="T22" fmla="*/ 16 w 353"/>
              <a:gd name="T23" fmla="*/ 40 h 201"/>
              <a:gd name="T24" fmla="*/ 0 w 353"/>
              <a:gd name="T25" fmla="*/ 4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201">
                <a:moveTo>
                  <a:pt x="0" y="48"/>
                </a:moveTo>
                <a:lnTo>
                  <a:pt x="0" y="176"/>
                </a:lnTo>
                <a:lnTo>
                  <a:pt x="56" y="200"/>
                </a:lnTo>
                <a:lnTo>
                  <a:pt x="216" y="200"/>
                </a:lnTo>
                <a:lnTo>
                  <a:pt x="216" y="72"/>
                </a:lnTo>
                <a:lnTo>
                  <a:pt x="208" y="56"/>
                </a:lnTo>
                <a:lnTo>
                  <a:pt x="344" y="56"/>
                </a:lnTo>
                <a:lnTo>
                  <a:pt x="352" y="48"/>
                </a:lnTo>
                <a:lnTo>
                  <a:pt x="352" y="24"/>
                </a:lnTo>
                <a:lnTo>
                  <a:pt x="344" y="16"/>
                </a:lnTo>
                <a:lnTo>
                  <a:pt x="104" y="0"/>
                </a:lnTo>
                <a:lnTo>
                  <a:pt x="16" y="4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0" name="Freeform 170"/>
          <p:cNvSpPr>
            <a:spLocks/>
          </p:cNvSpPr>
          <p:nvPr/>
        </p:nvSpPr>
        <p:spPr bwMode="gray">
          <a:xfrm>
            <a:off x="3459350" y="4202984"/>
            <a:ext cx="60067" cy="21155"/>
          </a:xfrm>
          <a:custGeom>
            <a:avLst/>
            <a:gdLst>
              <a:gd name="T0" fmla="*/ 24 w 105"/>
              <a:gd name="T1" fmla="*/ 0 h 33"/>
              <a:gd name="T2" fmla="*/ 96 w 105"/>
              <a:gd name="T3" fmla="*/ 0 h 33"/>
              <a:gd name="T4" fmla="*/ 104 w 105"/>
              <a:gd name="T5" fmla="*/ 8 h 33"/>
              <a:gd name="T6" fmla="*/ 104 w 105"/>
              <a:gd name="T7" fmla="*/ 24 h 33"/>
              <a:gd name="T8" fmla="*/ 96 w 105"/>
              <a:gd name="T9" fmla="*/ 32 h 33"/>
              <a:gd name="T10" fmla="*/ 80 w 105"/>
              <a:gd name="T11" fmla="*/ 32 h 33"/>
              <a:gd name="T12" fmla="*/ 0 w 105"/>
              <a:gd name="T13" fmla="*/ 32 h 33"/>
              <a:gd name="T14" fmla="*/ 0 w 105"/>
              <a:gd name="T15" fmla="*/ 24 h 33"/>
              <a:gd name="T16" fmla="*/ 0 w 105"/>
              <a:gd name="T17" fmla="*/ 8 h 33"/>
              <a:gd name="T18" fmla="*/ 0 w 105"/>
              <a:gd name="T19" fmla="*/ 0 h 33"/>
              <a:gd name="T20" fmla="*/ 24 w 105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33">
                <a:moveTo>
                  <a:pt x="24" y="0"/>
                </a:moveTo>
                <a:lnTo>
                  <a:pt x="96" y="0"/>
                </a:lnTo>
                <a:lnTo>
                  <a:pt x="104" y="8"/>
                </a:lnTo>
                <a:lnTo>
                  <a:pt x="104" y="24"/>
                </a:lnTo>
                <a:lnTo>
                  <a:pt x="96" y="32"/>
                </a:lnTo>
                <a:lnTo>
                  <a:pt x="80" y="32"/>
                </a:lnTo>
                <a:lnTo>
                  <a:pt x="0" y="32"/>
                </a:lnTo>
                <a:lnTo>
                  <a:pt x="0" y="24"/>
                </a:lnTo>
                <a:lnTo>
                  <a:pt x="0" y="8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1" name="Freeform 171"/>
          <p:cNvSpPr>
            <a:spLocks/>
          </p:cNvSpPr>
          <p:nvPr/>
        </p:nvSpPr>
        <p:spPr bwMode="gray">
          <a:xfrm>
            <a:off x="3459351" y="4223497"/>
            <a:ext cx="50867" cy="25002"/>
          </a:xfrm>
          <a:custGeom>
            <a:avLst/>
            <a:gdLst>
              <a:gd name="T0" fmla="*/ 80 w 89"/>
              <a:gd name="T1" fmla="*/ 0 h 41"/>
              <a:gd name="T2" fmla="*/ 8 w 89"/>
              <a:gd name="T3" fmla="*/ 0 h 41"/>
              <a:gd name="T4" fmla="*/ 0 w 89"/>
              <a:gd name="T5" fmla="*/ 16 h 41"/>
              <a:gd name="T6" fmla="*/ 0 w 89"/>
              <a:gd name="T7" fmla="*/ 32 h 41"/>
              <a:gd name="T8" fmla="*/ 16 w 89"/>
              <a:gd name="T9" fmla="*/ 40 h 41"/>
              <a:gd name="T10" fmla="*/ 80 w 89"/>
              <a:gd name="T11" fmla="*/ 40 h 41"/>
              <a:gd name="T12" fmla="*/ 88 w 89"/>
              <a:gd name="T13" fmla="*/ 32 h 41"/>
              <a:gd name="T14" fmla="*/ 88 w 89"/>
              <a:gd name="T15" fmla="*/ 16 h 41"/>
              <a:gd name="T16" fmla="*/ 80 w 89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41">
                <a:moveTo>
                  <a:pt x="80" y="0"/>
                </a:moveTo>
                <a:lnTo>
                  <a:pt x="8" y="0"/>
                </a:lnTo>
                <a:lnTo>
                  <a:pt x="0" y="16"/>
                </a:lnTo>
                <a:lnTo>
                  <a:pt x="0" y="32"/>
                </a:lnTo>
                <a:lnTo>
                  <a:pt x="16" y="40"/>
                </a:lnTo>
                <a:lnTo>
                  <a:pt x="80" y="40"/>
                </a:lnTo>
                <a:lnTo>
                  <a:pt x="88" y="32"/>
                </a:lnTo>
                <a:lnTo>
                  <a:pt x="88" y="16"/>
                </a:lnTo>
                <a:lnTo>
                  <a:pt x="8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2" name="Freeform 172"/>
          <p:cNvSpPr>
            <a:spLocks/>
          </p:cNvSpPr>
          <p:nvPr/>
        </p:nvSpPr>
        <p:spPr bwMode="gray">
          <a:xfrm>
            <a:off x="3459350" y="4173493"/>
            <a:ext cx="64937" cy="30131"/>
          </a:xfrm>
          <a:custGeom>
            <a:avLst/>
            <a:gdLst>
              <a:gd name="T0" fmla="*/ 0 w 113"/>
              <a:gd name="T1" fmla="*/ 0 h 49"/>
              <a:gd name="T2" fmla="*/ 96 w 113"/>
              <a:gd name="T3" fmla="*/ 0 h 49"/>
              <a:gd name="T4" fmla="*/ 112 w 113"/>
              <a:gd name="T5" fmla="*/ 8 h 49"/>
              <a:gd name="T6" fmla="*/ 112 w 113"/>
              <a:gd name="T7" fmla="*/ 32 h 49"/>
              <a:gd name="T8" fmla="*/ 96 w 113"/>
              <a:gd name="T9" fmla="*/ 48 h 49"/>
              <a:gd name="T10" fmla="*/ 0 w 113"/>
              <a:gd name="T11" fmla="*/ 48 h 49"/>
              <a:gd name="T12" fmla="*/ 0 w 113"/>
              <a:gd name="T13" fmla="*/ 32 h 49"/>
              <a:gd name="T14" fmla="*/ 0 w 113"/>
              <a:gd name="T15" fmla="*/ 8 h 49"/>
              <a:gd name="T16" fmla="*/ 0 w 113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9">
                <a:moveTo>
                  <a:pt x="0" y="0"/>
                </a:moveTo>
                <a:lnTo>
                  <a:pt x="96" y="0"/>
                </a:lnTo>
                <a:lnTo>
                  <a:pt x="112" y="8"/>
                </a:lnTo>
                <a:lnTo>
                  <a:pt x="112" y="32"/>
                </a:lnTo>
                <a:lnTo>
                  <a:pt x="96" y="48"/>
                </a:lnTo>
                <a:lnTo>
                  <a:pt x="0" y="48"/>
                </a:lnTo>
                <a:lnTo>
                  <a:pt x="0" y="32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3" name="Freeform 173"/>
          <p:cNvSpPr>
            <a:spLocks/>
          </p:cNvSpPr>
          <p:nvPr/>
        </p:nvSpPr>
        <p:spPr bwMode="gray">
          <a:xfrm>
            <a:off x="3376554" y="4118359"/>
            <a:ext cx="138533" cy="75648"/>
          </a:xfrm>
          <a:custGeom>
            <a:avLst/>
            <a:gdLst>
              <a:gd name="T0" fmla="*/ 96 w 241"/>
              <a:gd name="T1" fmla="*/ 0 h 121"/>
              <a:gd name="T2" fmla="*/ 160 w 241"/>
              <a:gd name="T3" fmla="*/ 0 h 121"/>
              <a:gd name="T4" fmla="*/ 240 w 241"/>
              <a:gd name="T5" fmla="*/ 56 h 121"/>
              <a:gd name="T6" fmla="*/ 224 w 241"/>
              <a:gd name="T7" fmla="*/ 88 h 121"/>
              <a:gd name="T8" fmla="*/ 200 w 241"/>
              <a:gd name="T9" fmla="*/ 88 h 121"/>
              <a:gd name="T10" fmla="*/ 176 w 241"/>
              <a:gd name="T11" fmla="*/ 88 h 121"/>
              <a:gd name="T12" fmla="*/ 160 w 241"/>
              <a:gd name="T13" fmla="*/ 72 h 121"/>
              <a:gd name="T14" fmla="*/ 152 w 241"/>
              <a:gd name="T15" fmla="*/ 64 h 121"/>
              <a:gd name="T16" fmla="*/ 120 w 241"/>
              <a:gd name="T17" fmla="*/ 64 h 121"/>
              <a:gd name="T18" fmla="*/ 104 w 241"/>
              <a:gd name="T19" fmla="*/ 96 h 121"/>
              <a:gd name="T20" fmla="*/ 64 w 241"/>
              <a:gd name="T21" fmla="*/ 120 h 121"/>
              <a:gd name="T22" fmla="*/ 0 w 241"/>
              <a:gd name="T23" fmla="*/ 120 h 121"/>
              <a:gd name="T24" fmla="*/ 0 w 241"/>
              <a:gd name="T25" fmla="*/ 48 h 121"/>
              <a:gd name="T26" fmla="*/ 96 w 241"/>
              <a:gd name="T2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1" h="121">
                <a:moveTo>
                  <a:pt x="96" y="0"/>
                </a:moveTo>
                <a:lnTo>
                  <a:pt x="160" y="0"/>
                </a:lnTo>
                <a:lnTo>
                  <a:pt x="240" y="56"/>
                </a:lnTo>
                <a:lnTo>
                  <a:pt x="224" y="88"/>
                </a:lnTo>
                <a:lnTo>
                  <a:pt x="200" y="88"/>
                </a:lnTo>
                <a:lnTo>
                  <a:pt x="176" y="88"/>
                </a:lnTo>
                <a:lnTo>
                  <a:pt x="160" y="72"/>
                </a:lnTo>
                <a:lnTo>
                  <a:pt x="152" y="64"/>
                </a:lnTo>
                <a:lnTo>
                  <a:pt x="120" y="64"/>
                </a:lnTo>
                <a:lnTo>
                  <a:pt x="104" y="96"/>
                </a:lnTo>
                <a:lnTo>
                  <a:pt x="64" y="120"/>
                </a:lnTo>
                <a:lnTo>
                  <a:pt x="0" y="120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5" name="AutoShape 175"/>
          <p:cNvSpPr>
            <a:spLocks noChangeArrowheads="1"/>
          </p:cNvSpPr>
          <p:nvPr/>
        </p:nvSpPr>
        <p:spPr bwMode="gray">
          <a:xfrm>
            <a:off x="5058339" y="4147849"/>
            <a:ext cx="14070" cy="90392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6" name="Freeform 176"/>
          <p:cNvSpPr>
            <a:spLocks/>
          </p:cNvSpPr>
          <p:nvPr/>
        </p:nvSpPr>
        <p:spPr bwMode="gray">
          <a:xfrm>
            <a:off x="5085937" y="4118359"/>
            <a:ext cx="202930" cy="125653"/>
          </a:xfrm>
          <a:custGeom>
            <a:avLst/>
            <a:gdLst>
              <a:gd name="T0" fmla="*/ 0 w 353"/>
              <a:gd name="T1" fmla="*/ 48 h 201"/>
              <a:gd name="T2" fmla="*/ 0 w 353"/>
              <a:gd name="T3" fmla="*/ 176 h 201"/>
              <a:gd name="T4" fmla="*/ 56 w 353"/>
              <a:gd name="T5" fmla="*/ 200 h 201"/>
              <a:gd name="T6" fmla="*/ 216 w 353"/>
              <a:gd name="T7" fmla="*/ 200 h 201"/>
              <a:gd name="T8" fmla="*/ 216 w 353"/>
              <a:gd name="T9" fmla="*/ 72 h 201"/>
              <a:gd name="T10" fmla="*/ 208 w 353"/>
              <a:gd name="T11" fmla="*/ 56 h 201"/>
              <a:gd name="T12" fmla="*/ 344 w 353"/>
              <a:gd name="T13" fmla="*/ 56 h 201"/>
              <a:gd name="T14" fmla="*/ 352 w 353"/>
              <a:gd name="T15" fmla="*/ 48 h 201"/>
              <a:gd name="T16" fmla="*/ 352 w 353"/>
              <a:gd name="T17" fmla="*/ 24 h 201"/>
              <a:gd name="T18" fmla="*/ 344 w 353"/>
              <a:gd name="T19" fmla="*/ 16 h 201"/>
              <a:gd name="T20" fmla="*/ 104 w 353"/>
              <a:gd name="T21" fmla="*/ 0 h 201"/>
              <a:gd name="T22" fmla="*/ 16 w 353"/>
              <a:gd name="T23" fmla="*/ 40 h 201"/>
              <a:gd name="T24" fmla="*/ 0 w 353"/>
              <a:gd name="T25" fmla="*/ 4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3" h="201">
                <a:moveTo>
                  <a:pt x="0" y="48"/>
                </a:moveTo>
                <a:lnTo>
                  <a:pt x="0" y="176"/>
                </a:lnTo>
                <a:lnTo>
                  <a:pt x="56" y="200"/>
                </a:lnTo>
                <a:lnTo>
                  <a:pt x="216" y="200"/>
                </a:lnTo>
                <a:lnTo>
                  <a:pt x="216" y="72"/>
                </a:lnTo>
                <a:lnTo>
                  <a:pt x="208" y="56"/>
                </a:lnTo>
                <a:lnTo>
                  <a:pt x="344" y="56"/>
                </a:lnTo>
                <a:lnTo>
                  <a:pt x="352" y="48"/>
                </a:lnTo>
                <a:lnTo>
                  <a:pt x="352" y="24"/>
                </a:lnTo>
                <a:lnTo>
                  <a:pt x="344" y="16"/>
                </a:lnTo>
                <a:lnTo>
                  <a:pt x="104" y="0"/>
                </a:lnTo>
                <a:lnTo>
                  <a:pt x="16" y="4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37" name="Freeform 177"/>
          <p:cNvSpPr>
            <a:spLocks/>
          </p:cNvSpPr>
          <p:nvPr/>
        </p:nvSpPr>
        <p:spPr bwMode="gray">
          <a:xfrm>
            <a:off x="5168734" y="4202984"/>
            <a:ext cx="60067" cy="21155"/>
          </a:xfrm>
          <a:custGeom>
            <a:avLst/>
            <a:gdLst>
              <a:gd name="T0" fmla="*/ 24 w 105"/>
              <a:gd name="T1" fmla="*/ 0 h 33"/>
              <a:gd name="T2" fmla="*/ 96 w 105"/>
              <a:gd name="T3" fmla="*/ 0 h 33"/>
              <a:gd name="T4" fmla="*/ 104 w 105"/>
              <a:gd name="T5" fmla="*/ 8 h 33"/>
              <a:gd name="T6" fmla="*/ 104 w 105"/>
              <a:gd name="T7" fmla="*/ 24 h 33"/>
              <a:gd name="T8" fmla="*/ 96 w 105"/>
              <a:gd name="T9" fmla="*/ 32 h 33"/>
              <a:gd name="T10" fmla="*/ 80 w 105"/>
              <a:gd name="T11" fmla="*/ 32 h 33"/>
              <a:gd name="T12" fmla="*/ 0 w 105"/>
              <a:gd name="T13" fmla="*/ 32 h 33"/>
              <a:gd name="T14" fmla="*/ 0 w 105"/>
              <a:gd name="T15" fmla="*/ 24 h 33"/>
              <a:gd name="T16" fmla="*/ 0 w 105"/>
              <a:gd name="T17" fmla="*/ 8 h 33"/>
              <a:gd name="T18" fmla="*/ 0 w 105"/>
              <a:gd name="T19" fmla="*/ 0 h 33"/>
              <a:gd name="T20" fmla="*/ 24 w 105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33">
                <a:moveTo>
                  <a:pt x="24" y="0"/>
                </a:moveTo>
                <a:lnTo>
                  <a:pt x="96" y="0"/>
                </a:lnTo>
                <a:lnTo>
                  <a:pt x="104" y="8"/>
                </a:lnTo>
                <a:lnTo>
                  <a:pt x="104" y="24"/>
                </a:lnTo>
                <a:lnTo>
                  <a:pt x="96" y="32"/>
                </a:lnTo>
                <a:lnTo>
                  <a:pt x="80" y="32"/>
                </a:lnTo>
                <a:lnTo>
                  <a:pt x="0" y="32"/>
                </a:lnTo>
                <a:lnTo>
                  <a:pt x="0" y="24"/>
                </a:lnTo>
                <a:lnTo>
                  <a:pt x="0" y="8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41" name="Freeform 178"/>
          <p:cNvSpPr>
            <a:spLocks/>
          </p:cNvSpPr>
          <p:nvPr/>
        </p:nvSpPr>
        <p:spPr bwMode="gray">
          <a:xfrm>
            <a:off x="5168735" y="4223497"/>
            <a:ext cx="50867" cy="25002"/>
          </a:xfrm>
          <a:custGeom>
            <a:avLst/>
            <a:gdLst>
              <a:gd name="T0" fmla="*/ 80 w 89"/>
              <a:gd name="T1" fmla="*/ 0 h 41"/>
              <a:gd name="T2" fmla="*/ 8 w 89"/>
              <a:gd name="T3" fmla="*/ 0 h 41"/>
              <a:gd name="T4" fmla="*/ 0 w 89"/>
              <a:gd name="T5" fmla="*/ 16 h 41"/>
              <a:gd name="T6" fmla="*/ 0 w 89"/>
              <a:gd name="T7" fmla="*/ 32 h 41"/>
              <a:gd name="T8" fmla="*/ 16 w 89"/>
              <a:gd name="T9" fmla="*/ 40 h 41"/>
              <a:gd name="T10" fmla="*/ 80 w 89"/>
              <a:gd name="T11" fmla="*/ 40 h 41"/>
              <a:gd name="T12" fmla="*/ 88 w 89"/>
              <a:gd name="T13" fmla="*/ 32 h 41"/>
              <a:gd name="T14" fmla="*/ 88 w 89"/>
              <a:gd name="T15" fmla="*/ 16 h 41"/>
              <a:gd name="T16" fmla="*/ 80 w 89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41">
                <a:moveTo>
                  <a:pt x="80" y="0"/>
                </a:moveTo>
                <a:lnTo>
                  <a:pt x="8" y="0"/>
                </a:lnTo>
                <a:lnTo>
                  <a:pt x="0" y="16"/>
                </a:lnTo>
                <a:lnTo>
                  <a:pt x="0" y="32"/>
                </a:lnTo>
                <a:lnTo>
                  <a:pt x="16" y="40"/>
                </a:lnTo>
                <a:lnTo>
                  <a:pt x="80" y="40"/>
                </a:lnTo>
                <a:lnTo>
                  <a:pt x="88" y="32"/>
                </a:lnTo>
                <a:lnTo>
                  <a:pt x="88" y="16"/>
                </a:lnTo>
                <a:lnTo>
                  <a:pt x="8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42" name="Freeform 179"/>
          <p:cNvSpPr>
            <a:spLocks/>
          </p:cNvSpPr>
          <p:nvPr/>
        </p:nvSpPr>
        <p:spPr bwMode="gray">
          <a:xfrm>
            <a:off x="5168734" y="4173493"/>
            <a:ext cx="64937" cy="30131"/>
          </a:xfrm>
          <a:custGeom>
            <a:avLst/>
            <a:gdLst>
              <a:gd name="T0" fmla="*/ 0 w 113"/>
              <a:gd name="T1" fmla="*/ 0 h 49"/>
              <a:gd name="T2" fmla="*/ 96 w 113"/>
              <a:gd name="T3" fmla="*/ 0 h 49"/>
              <a:gd name="T4" fmla="*/ 112 w 113"/>
              <a:gd name="T5" fmla="*/ 8 h 49"/>
              <a:gd name="T6" fmla="*/ 112 w 113"/>
              <a:gd name="T7" fmla="*/ 32 h 49"/>
              <a:gd name="T8" fmla="*/ 96 w 113"/>
              <a:gd name="T9" fmla="*/ 48 h 49"/>
              <a:gd name="T10" fmla="*/ 0 w 113"/>
              <a:gd name="T11" fmla="*/ 48 h 49"/>
              <a:gd name="T12" fmla="*/ 0 w 113"/>
              <a:gd name="T13" fmla="*/ 32 h 49"/>
              <a:gd name="T14" fmla="*/ 0 w 113"/>
              <a:gd name="T15" fmla="*/ 8 h 49"/>
              <a:gd name="T16" fmla="*/ 0 w 113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49">
                <a:moveTo>
                  <a:pt x="0" y="0"/>
                </a:moveTo>
                <a:lnTo>
                  <a:pt x="96" y="0"/>
                </a:lnTo>
                <a:lnTo>
                  <a:pt x="112" y="8"/>
                </a:lnTo>
                <a:lnTo>
                  <a:pt x="112" y="32"/>
                </a:lnTo>
                <a:lnTo>
                  <a:pt x="96" y="48"/>
                </a:lnTo>
                <a:lnTo>
                  <a:pt x="0" y="48"/>
                </a:lnTo>
                <a:lnTo>
                  <a:pt x="0" y="32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43" name="Freeform 180"/>
          <p:cNvSpPr>
            <a:spLocks/>
          </p:cNvSpPr>
          <p:nvPr/>
        </p:nvSpPr>
        <p:spPr bwMode="gray">
          <a:xfrm>
            <a:off x="5085937" y="4118359"/>
            <a:ext cx="138533" cy="75648"/>
          </a:xfrm>
          <a:custGeom>
            <a:avLst/>
            <a:gdLst>
              <a:gd name="T0" fmla="*/ 96 w 241"/>
              <a:gd name="T1" fmla="*/ 0 h 121"/>
              <a:gd name="T2" fmla="*/ 160 w 241"/>
              <a:gd name="T3" fmla="*/ 0 h 121"/>
              <a:gd name="T4" fmla="*/ 240 w 241"/>
              <a:gd name="T5" fmla="*/ 56 h 121"/>
              <a:gd name="T6" fmla="*/ 224 w 241"/>
              <a:gd name="T7" fmla="*/ 88 h 121"/>
              <a:gd name="T8" fmla="*/ 200 w 241"/>
              <a:gd name="T9" fmla="*/ 88 h 121"/>
              <a:gd name="T10" fmla="*/ 176 w 241"/>
              <a:gd name="T11" fmla="*/ 88 h 121"/>
              <a:gd name="T12" fmla="*/ 160 w 241"/>
              <a:gd name="T13" fmla="*/ 72 h 121"/>
              <a:gd name="T14" fmla="*/ 152 w 241"/>
              <a:gd name="T15" fmla="*/ 64 h 121"/>
              <a:gd name="T16" fmla="*/ 120 w 241"/>
              <a:gd name="T17" fmla="*/ 64 h 121"/>
              <a:gd name="T18" fmla="*/ 104 w 241"/>
              <a:gd name="T19" fmla="*/ 96 h 121"/>
              <a:gd name="T20" fmla="*/ 64 w 241"/>
              <a:gd name="T21" fmla="*/ 120 h 121"/>
              <a:gd name="T22" fmla="*/ 0 w 241"/>
              <a:gd name="T23" fmla="*/ 120 h 121"/>
              <a:gd name="T24" fmla="*/ 0 w 241"/>
              <a:gd name="T25" fmla="*/ 48 h 121"/>
              <a:gd name="T26" fmla="*/ 96 w 241"/>
              <a:gd name="T27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1" h="121">
                <a:moveTo>
                  <a:pt x="96" y="0"/>
                </a:moveTo>
                <a:lnTo>
                  <a:pt x="160" y="0"/>
                </a:lnTo>
                <a:lnTo>
                  <a:pt x="240" y="56"/>
                </a:lnTo>
                <a:lnTo>
                  <a:pt x="224" y="88"/>
                </a:lnTo>
                <a:lnTo>
                  <a:pt x="200" y="88"/>
                </a:lnTo>
                <a:lnTo>
                  <a:pt x="176" y="88"/>
                </a:lnTo>
                <a:lnTo>
                  <a:pt x="160" y="72"/>
                </a:lnTo>
                <a:lnTo>
                  <a:pt x="152" y="64"/>
                </a:lnTo>
                <a:lnTo>
                  <a:pt x="120" y="64"/>
                </a:lnTo>
                <a:lnTo>
                  <a:pt x="104" y="96"/>
                </a:lnTo>
                <a:lnTo>
                  <a:pt x="64" y="120"/>
                </a:lnTo>
                <a:lnTo>
                  <a:pt x="0" y="120"/>
                </a:lnTo>
                <a:lnTo>
                  <a:pt x="0" y="48"/>
                </a:lnTo>
                <a:lnTo>
                  <a:pt x="96" y="0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200">
              <a:latin typeface="+mn-lt"/>
              <a:sym typeface="Calibri" panose="020F0502020204030204" pitchFamily="34" charset="0"/>
            </a:endParaRPr>
          </a:p>
        </p:txBody>
      </p:sp>
      <p:sp>
        <p:nvSpPr>
          <p:cNvPr id="144" name="Oval 283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94162" y="5150967"/>
            <a:ext cx="182285" cy="18410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ES_tradnl" sz="1200" b="1" dirty="0">
                <a:solidFill>
                  <a:schemeClr val="tx2"/>
                </a:solidFill>
                <a:latin typeface="+mn-lt"/>
                <a:cs typeface="Arial" pitchFamily="34" charset="0"/>
                <a:sym typeface="Calibri" panose="020F0502020204030204" pitchFamily="34" charset="0"/>
              </a:rPr>
              <a:t>1</a:t>
            </a:r>
          </a:p>
        </p:txBody>
      </p:sp>
      <p:sp>
        <p:nvSpPr>
          <p:cNvPr id="146" name="Rectangle 30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394162" y="5401163"/>
            <a:ext cx="182285" cy="18410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ES_tradnl" sz="1200" b="1" dirty="0">
                <a:solidFill>
                  <a:schemeClr val="tx2"/>
                </a:solidFill>
                <a:latin typeface="+mn-lt"/>
                <a:cs typeface="Arial" pitchFamily="34" charset="0"/>
                <a:sym typeface="Calibri" panose="020F0502020204030204" pitchFamily="34" charset="0"/>
              </a:rPr>
              <a:t>2</a:t>
            </a:r>
          </a:p>
        </p:txBody>
      </p:sp>
      <p:sp>
        <p:nvSpPr>
          <p:cNvPr id="148" name="Oval 30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394162" y="5836305"/>
            <a:ext cx="182285" cy="18410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ES_tradnl" sz="1200" b="1" dirty="0">
                <a:solidFill>
                  <a:schemeClr val="tx2"/>
                </a:solidFill>
                <a:latin typeface="+mn-lt"/>
                <a:cs typeface="Arial" pitchFamily="34" charset="0"/>
                <a:sym typeface="Calibri" panose="020F0502020204030204" pitchFamily="34" charset="0"/>
              </a:rPr>
              <a:t>3</a:t>
            </a:r>
          </a:p>
        </p:txBody>
      </p:sp>
      <p:sp>
        <p:nvSpPr>
          <p:cNvPr id="145" name="Rectangle 19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641832" y="5150687"/>
            <a:ext cx="59019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s-ES_tradnl" altLang="ko-KR" sz="12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sym typeface="Calibri" panose="020F0502020204030204" pitchFamily="34" charset="0"/>
              </a:rPr>
              <a:t>Racionalizar y filtrar la gestión de procesos sin valor agregado</a:t>
            </a:r>
            <a:endParaRPr lang="es-ES_tradnl" altLang="ko-KR" sz="1200" dirty="0">
              <a:latin typeface="+mn-lt"/>
              <a:ea typeface="Gulim" panose="020B0600000101010101" pitchFamily="34" charset="-127"/>
              <a:sym typeface="Calibri" panose="020F0502020204030204" pitchFamily="34" charset="0"/>
            </a:endParaRPr>
          </a:p>
        </p:txBody>
      </p:sp>
      <p:sp>
        <p:nvSpPr>
          <p:cNvPr id="147" name="Rectangle 19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641832" y="5401163"/>
            <a:ext cx="5901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s-ES_tradnl" altLang="ko-KR" sz="12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sym typeface="Calibri" panose="020F0502020204030204" pitchFamily="34" charset="0"/>
              </a:rPr>
              <a:t>Integrar la gestión del desempeño y la resolución de problemas en un proceso que sea significativo y en actividades que mejoren a las personas</a:t>
            </a:r>
            <a:endParaRPr lang="es-ES_tradnl" altLang="ko-KR" sz="1200" dirty="0">
              <a:latin typeface="+mn-lt"/>
              <a:ea typeface="Gulim" panose="020B0600000101010101" pitchFamily="34" charset="-127"/>
              <a:sym typeface="Calibri" panose="020F0502020204030204" pitchFamily="34" charset="0"/>
            </a:endParaRPr>
          </a:p>
        </p:txBody>
      </p:sp>
      <p:sp>
        <p:nvSpPr>
          <p:cNvPr id="149" name="Rectangle 190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641832" y="5836305"/>
            <a:ext cx="5901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895350"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7" lvl="1" indent="0">
              <a:spcBef>
                <a:spcPct val="50000"/>
              </a:spcBef>
              <a:buNone/>
            </a:pPr>
            <a:r>
              <a:rPr lang="es-ES_tradnl" altLang="ko-KR" sz="1200" dirty="0">
                <a:solidFill>
                  <a:srgbClr val="000000"/>
                </a:solidFill>
                <a:latin typeface="+mn-lt"/>
                <a:ea typeface="Gulim" panose="020B0600000101010101" pitchFamily="34" charset="-127"/>
                <a:sym typeface="Calibri" panose="020F0502020204030204" pitchFamily="34" charset="0"/>
              </a:rPr>
              <a:t>Comprometerse a una agenda que incluya actividades robustas para el desarrollo del personal </a:t>
            </a:r>
            <a:endParaRPr lang="es-ES_tradnl" altLang="ko-KR" sz="1200" dirty="0">
              <a:latin typeface="+mn-lt"/>
              <a:ea typeface="Gulim" panose="020B0600000101010101" pitchFamily="34" charset="-127"/>
              <a:sym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/>
          <a:srcRect b="5895"/>
          <a:stretch/>
        </p:blipFill>
        <p:spPr>
          <a:xfrm>
            <a:off x="7978128" y="1631599"/>
            <a:ext cx="4110962" cy="28994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5" name="1. On-page tracker 1.">
            <a:extLst>
              <a:ext uri="{FF2B5EF4-FFF2-40B4-BE49-F238E27FC236}">
                <a16:creationId xmlns:a16="http://schemas.microsoft.com/office/drawing/2014/main" xmlns="" id="{23935D6A-E4C5-4F47-B04D-C44F06F5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AGENDA</a:t>
            </a: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xmlns="" id="{86179E8E-8CF8-49B2-9E79-554D4AE1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00125-927D-4240-9F7F-53E126B2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Para poder incorporar todas las instancias de la agenda estándar, se debe priorizar las actividades de cada líder para liberar espacio de su agenda</a:t>
            </a:r>
          </a:p>
        </p:txBody>
      </p:sp>
      <p:sp>
        <p:nvSpPr>
          <p:cNvPr id="527486" name="Rectangle 126"/>
          <p:cNvSpPr>
            <a:spLocks noChangeArrowheads="1"/>
          </p:cNvSpPr>
          <p:nvPr/>
        </p:nvSpPr>
        <p:spPr bwMode="gray">
          <a:xfrm>
            <a:off x="1394162" y="1195609"/>
            <a:ext cx="642143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ES_tradnl" sz="1200" b="1" dirty="0">
                <a:solidFill>
                  <a:schemeClr val="tx2"/>
                </a:solidFill>
                <a:latin typeface="+mn-lt"/>
                <a:cs typeface="Arial" pitchFamily="34" charset="0"/>
                <a:sym typeface="Calibri" panose="020F0502020204030204" pitchFamily="34" charset="0"/>
              </a:rPr>
              <a:t>Criterios de diseño agenda futura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B41146C-3521-45E1-A884-C595D0F34E67}"/>
              </a:ext>
            </a:extLst>
          </p:cNvPr>
          <p:cNvCxnSpPr>
            <a:cxnSpLocks/>
          </p:cNvCxnSpPr>
          <p:nvPr/>
        </p:nvCxnSpPr>
        <p:spPr>
          <a:xfrm>
            <a:off x="1394162" y="1399325"/>
            <a:ext cx="642143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487" name="Rectangle 127"/>
          <p:cNvSpPr>
            <a:spLocks noChangeArrowheads="1"/>
          </p:cNvSpPr>
          <p:nvPr/>
        </p:nvSpPr>
        <p:spPr bwMode="gray">
          <a:xfrm>
            <a:off x="8002560" y="1195609"/>
            <a:ext cx="4062097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ES_tradnl" sz="1200" b="1" dirty="0">
                <a:solidFill>
                  <a:schemeClr val="tx2"/>
                </a:solidFill>
                <a:latin typeface="+mn-lt"/>
                <a:cs typeface="Arial" pitchFamily="34" charset="0"/>
                <a:sym typeface="Calibri" panose="020F0502020204030204" pitchFamily="34" charset="0"/>
              </a:rPr>
              <a:t>Estado futuro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xmlns="" id="{96A02FCF-B65F-4764-911A-9DF8B7BD45D4}"/>
              </a:ext>
            </a:extLst>
          </p:cNvPr>
          <p:cNvCxnSpPr>
            <a:cxnSpLocks/>
          </p:cNvCxnSpPr>
          <p:nvPr/>
        </p:nvCxnSpPr>
        <p:spPr>
          <a:xfrm>
            <a:off x="8002560" y="1399325"/>
            <a:ext cx="406209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34ABE0A1-E4B4-4AF7-9C3A-FDE4C7357275}"/>
              </a:ext>
            </a:extLst>
          </p:cNvPr>
          <p:cNvCxnSpPr>
            <a:cxnSpLocks/>
          </p:cNvCxnSpPr>
          <p:nvPr/>
        </p:nvCxnSpPr>
        <p:spPr>
          <a:xfrm rot="5400000">
            <a:off x="5556034" y="3871879"/>
            <a:ext cx="448056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893711A1-B527-4455-8286-8D3179A2F7E6}"/>
              </a:ext>
            </a:extLst>
          </p:cNvPr>
          <p:cNvGrpSpPr/>
          <p:nvPr/>
        </p:nvGrpSpPr>
        <p:grpSpPr>
          <a:xfrm>
            <a:off x="7627633" y="1210988"/>
            <a:ext cx="303499" cy="382510"/>
            <a:chOff x="8904853" y="1309766"/>
            <a:chExt cx="303499" cy="38251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DF792779-E8C0-4DDF-A661-F729A5B10E5C}"/>
                </a:ext>
              </a:extLst>
            </p:cNvPr>
            <p:cNvSpPr/>
            <p:nvPr/>
          </p:nvSpPr>
          <p:spPr>
            <a:xfrm>
              <a:off x="9027319" y="1400175"/>
              <a:ext cx="109537" cy="1758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60047F35-3B4F-49D9-991C-A6E7F07E264C}"/>
                </a:ext>
              </a:extLst>
            </p:cNvPr>
            <p:cNvGrpSpPr/>
            <p:nvPr/>
          </p:nvGrpSpPr>
          <p:grpSpPr>
            <a:xfrm>
              <a:off x="8904853" y="1309766"/>
              <a:ext cx="303499" cy="382510"/>
              <a:chOff x="3954341" y="1806783"/>
              <a:chExt cx="734683" cy="484632"/>
            </a:xfrm>
          </p:grpSpPr>
          <p:sp>
            <p:nvSpPr>
              <p:cNvPr id="98" name="Arrow: Chevron 97">
                <a:extLst>
                  <a:ext uri="{FF2B5EF4-FFF2-40B4-BE49-F238E27FC236}">
                    <a16:creationId xmlns:a16="http://schemas.microsoft.com/office/drawing/2014/main" xmlns="" id="{8426D779-9F3E-4EB9-96E4-46CBB4AFB651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Arrow: Chevron 98">
                <a:extLst>
                  <a:ext uri="{FF2B5EF4-FFF2-40B4-BE49-F238E27FC236}">
                    <a16:creationId xmlns:a16="http://schemas.microsoft.com/office/drawing/2014/main" xmlns="" id="{842F11BE-F26F-4841-925C-F6975CD131B4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7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53" y="-1141042"/>
          <a:ext cx="215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Diapositiva de think-cell" r:id="rId6" imgW="353" imgH="353" progId="TCLayout.ActiveDocument.1">
                  <p:embed/>
                </p:oleObj>
              </mc:Choice>
              <mc:Fallback>
                <p:oleObj name="Diapositiva de think-cell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3" y="-1141042"/>
                        <a:ext cx="215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ES" sz="2800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1874173" y="1256239"/>
            <a:ext cx="8478152" cy="430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2800" b="0" dirty="0" smtClean="0"/>
              <a:t>Procesos Eficientes </a:t>
            </a:r>
            <a:endParaRPr lang="es-ES" sz="2800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8A33F2F2-3F85-4AA2-B027-35CC099BB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 descr="LOGO BEST FINAL.pdf - Adobe Reader">
            <a:extLst>
              <a:ext uri="{FF2B5EF4-FFF2-40B4-BE49-F238E27FC236}">
                <a16:creationId xmlns:a16="http://schemas.microsoft.com/office/drawing/2014/main" xmlns="" id="{E0B19197-4074-4381-A3FC-4FE901427A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0472" y="2397982"/>
            <a:ext cx="2364281" cy="10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6" name="Diapositiva de think-cell" r:id="rId16" imgW="421" imgH="420" progId="TCLayout.ActiveDocument.1">
                  <p:embed/>
                </p:oleObj>
              </mc:Choice>
              <mc:Fallback>
                <p:oleObj name="Diapositiva de think-cell" r:id="rId1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" sz="1800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99274" y="1085965"/>
            <a:ext cx="3039265" cy="34269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z="1600" smtClean="0">
              <a:solidFill>
                <a:srgbClr val="000000"/>
              </a:solidFill>
            </a:endParaRPr>
          </a:p>
        </p:txBody>
      </p:sp>
      <p:pic>
        <p:nvPicPr>
          <p:cNvPr id="16" name="Picture 3" descr="N:\Dados\CORI\Integracao\Logotipo CMPC 2018\Logo CMP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9" y="65501"/>
            <a:ext cx="1394194" cy="6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157;p19"/>
          <p:cNvPicPr preferRelativeResize="0"/>
          <p:nvPr/>
        </p:nvPicPr>
        <p:blipFill rotWithShape="1">
          <a:blip r:embed="rId19">
            <a:alphaModFix amt="96000"/>
          </a:blip>
          <a:srcRect l="93468" t="3391" b="3176"/>
          <a:stretch/>
        </p:blipFill>
        <p:spPr>
          <a:xfrm>
            <a:off x="3176" y="-1722177"/>
            <a:ext cx="398399" cy="5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"/>
            <a:ext cx="12192000" cy="111152"/>
          </a:xfrm>
          <a:prstGeom prst="rect">
            <a:avLst/>
          </a:prstGeom>
        </p:spPr>
      </p:pic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847776" y="277448"/>
            <a:ext cx="10505826" cy="553998"/>
          </a:xfrm>
        </p:spPr>
        <p:txBody>
          <a:bodyPr/>
          <a:lstStyle/>
          <a:p>
            <a:r>
              <a:rPr lang="es-ES" sz="1800" b="0" dirty="0" smtClean="0"/>
              <a:t>Para lograr esta transformación, el </a:t>
            </a:r>
            <a:r>
              <a:rPr lang="es-ES" sz="1800" b="0" dirty="0"/>
              <a:t>modelo operacional </a:t>
            </a:r>
            <a:r>
              <a:rPr lang="es-ES" sz="1800" b="0" dirty="0" err="1"/>
              <a:t>best</a:t>
            </a:r>
            <a:r>
              <a:rPr lang="es-ES" sz="1800" b="0" dirty="0"/>
              <a:t> conlleva tres sistemas que debemos gestionar de forma integrada</a:t>
            </a:r>
            <a:endParaRPr lang="es-CL" sz="1800" b="0" dirty="0"/>
          </a:p>
        </p:txBody>
      </p:sp>
      <p:sp>
        <p:nvSpPr>
          <p:cNvPr id="58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24365" flipV="1">
            <a:off x="4284155" y="953347"/>
            <a:ext cx="3420000" cy="3420000"/>
          </a:xfrm>
          <a:prstGeom prst="ellipse">
            <a:avLst/>
          </a:prstGeom>
          <a:solidFill>
            <a:srgbClr val="03AB13">
              <a:alpha val="4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8392" dir="130808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3283" tIns="46643" rIns="93283" bIns="46643" anchor="ctr"/>
          <a:lstStyle/>
          <a:p>
            <a:endParaRPr lang="es-ES_tradnl" sz="1665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86">
            <a:extLst>
              <a:ext uri="{FF2B5EF4-FFF2-40B4-BE49-F238E27FC236}">
                <a16:creationId xmlns="" xmlns:a16="http://schemas.microsoft.com/office/drawing/2014/main" id="{9C18B6C7-A2E8-4E63-95C2-A10F53B9A857}"/>
              </a:ext>
            </a:extLst>
          </p:cNvPr>
          <p:cNvSpPr>
            <a:spLocks/>
          </p:cNvSpPr>
          <p:nvPr/>
        </p:nvSpPr>
        <p:spPr>
          <a:xfrm>
            <a:off x="2256216" y="4752697"/>
            <a:ext cx="7964028" cy="18331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1619" lvl="1">
              <a:spcBef>
                <a:spcPts val="0"/>
              </a:spcBef>
            </a:pPr>
            <a:endParaRPr lang="es-ES_tradnl" sz="1224" dirty="0">
              <a:solidFill>
                <a:srgbClr val="FFFFFF"/>
              </a:solidFill>
            </a:endParaRPr>
          </a:p>
        </p:txBody>
      </p:sp>
      <p:sp>
        <p:nvSpPr>
          <p:cNvPr id="64" name="TextBox 88">
            <a:extLst>
              <a:ext uri="{FF2B5EF4-FFF2-40B4-BE49-F238E27FC236}">
                <a16:creationId xmlns="" xmlns:a16="http://schemas.microsoft.com/office/drawing/2014/main" id="{397EF585-857C-4FB9-AC48-F5012F23A20B}"/>
              </a:ext>
            </a:extLst>
          </p:cNvPr>
          <p:cNvSpPr txBox="1">
            <a:spLocks/>
          </p:cNvSpPr>
          <p:nvPr/>
        </p:nvSpPr>
        <p:spPr>
          <a:xfrm>
            <a:off x="2256216" y="4752693"/>
            <a:ext cx="7964028" cy="35468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O" sz="1224" b="1" dirty="0">
                <a:solidFill>
                  <a:srgbClr val="FFFFFF"/>
                </a:solidFill>
              </a:rPr>
              <a:t>“La forma en que las personas piensan, sienten y se comportan en el ambiente laboral”</a:t>
            </a:r>
          </a:p>
        </p:txBody>
      </p:sp>
      <p:sp>
        <p:nvSpPr>
          <p:cNvPr id="66" name="Rectangle 80">
            <a:extLst>
              <a:ext uri="{FF2B5EF4-FFF2-40B4-BE49-F238E27FC236}">
                <a16:creationId xmlns="" xmlns:a16="http://schemas.microsoft.com/office/drawing/2014/main" id="{78CABC0C-5A3F-43BC-A879-2B1CFB369BFA}"/>
              </a:ext>
            </a:extLst>
          </p:cNvPr>
          <p:cNvSpPr>
            <a:spLocks/>
          </p:cNvSpPr>
          <p:nvPr/>
        </p:nvSpPr>
        <p:spPr>
          <a:xfrm>
            <a:off x="8422783" y="1210354"/>
            <a:ext cx="2931635" cy="3270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CO" sz="1224" dirty="0" err="1">
              <a:solidFill>
                <a:srgbClr val="000000"/>
              </a:solidFill>
            </a:endParaRPr>
          </a:p>
        </p:txBody>
      </p:sp>
      <p:sp>
        <p:nvSpPr>
          <p:cNvPr id="67" name="TextBox 82">
            <a:extLst>
              <a:ext uri="{FF2B5EF4-FFF2-40B4-BE49-F238E27FC236}">
                <a16:creationId xmlns="" xmlns:a16="http://schemas.microsoft.com/office/drawing/2014/main" id="{548D752D-F34C-4206-9978-35A3456CDF0A}"/>
              </a:ext>
            </a:extLst>
          </p:cNvPr>
          <p:cNvSpPr txBox="1">
            <a:spLocks/>
          </p:cNvSpPr>
          <p:nvPr/>
        </p:nvSpPr>
        <p:spPr>
          <a:xfrm>
            <a:off x="8422783" y="1210352"/>
            <a:ext cx="2931635" cy="10162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O" sz="1224" b="1" dirty="0">
                <a:solidFill>
                  <a:srgbClr val="FFFFFF"/>
                </a:solidFill>
              </a:rPr>
              <a:t>“Las estructuras formales a través de los cuales los recursos son gestionados y que soportan los resultados del sistema operativo”</a:t>
            </a:r>
          </a:p>
        </p:txBody>
      </p:sp>
      <p:sp>
        <p:nvSpPr>
          <p:cNvPr id="68" name="Rectangle 70">
            <a:extLst>
              <a:ext uri="{FF2B5EF4-FFF2-40B4-BE49-F238E27FC236}">
                <a16:creationId xmlns="" xmlns:a16="http://schemas.microsoft.com/office/drawing/2014/main" id="{E3563877-9114-4E1F-87C6-856AE828A3B3}"/>
              </a:ext>
            </a:extLst>
          </p:cNvPr>
          <p:cNvSpPr>
            <a:spLocks/>
          </p:cNvSpPr>
          <p:nvPr/>
        </p:nvSpPr>
        <p:spPr>
          <a:xfrm>
            <a:off x="820343" y="1210353"/>
            <a:ext cx="2647183" cy="29358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s-CO" sz="1224" dirty="0" err="1">
              <a:solidFill>
                <a:srgbClr val="000000"/>
              </a:solidFill>
            </a:endParaRPr>
          </a:p>
        </p:txBody>
      </p:sp>
      <p:sp>
        <p:nvSpPr>
          <p:cNvPr id="69" name="TextBox 72">
            <a:extLst>
              <a:ext uri="{FF2B5EF4-FFF2-40B4-BE49-F238E27FC236}">
                <a16:creationId xmlns="" xmlns:a16="http://schemas.microsoft.com/office/drawing/2014/main" id="{9D7E9233-0969-4C41-81AA-07677C1929C7}"/>
              </a:ext>
            </a:extLst>
          </p:cNvPr>
          <p:cNvSpPr txBox="1">
            <a:spLocks/>
          </p:cNvSpPr>
          <p:nvPr/>
        </p:nvSpPr>
        <p:spPr>
          <a:xfrm>
            <a:off x="820343" y="1210350"/>
            <a:ext cx="2647183" cy="10162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lIns="103664" tIns="103664" rIns="103664" bIns="103664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9A46"/>
              </a:buClr>
            </a:pPr>
            <a:r>
              <a:rPr lang="es-CL" sz="1224" b="1" dirty="0">
                <a:solidFill>
                  <a:srgbClr val="FFFFFF"/>
                </a:solidFill>
              </a:rPr>
              <a:t>“La forma en que los activos físicos y los recursos son configurados y optimizados para crear valor y minimizar las pérdidas”</a:t>
            </a:r>
          </a:p>
        </p:txBody>
      </p:sp>
      <p:grpSp>
        <p:nvGrpSpPr>
          <p:cNvPr id="71" name="Group 9">
            <a:extLst>
              <a:ext uri="{FF2B5EF4-FFF2-40B4-BE49-F238E27FC236}">
                <a16:creationId xmlns="" xmlns:a16="http://schemas.microsoft.com/office/drawing/2014/main" id="{8B5615A7-ECAA-4FF1-B2ED-6C1144CDB779}"/>
              </a:ext>
            </a:extLst>
          </p:cNvPr>
          <p:cNvGrpSpPr/>
          <p:nvPr/>
        </p:nvGrpSpPr>
        <p:grpSpPr>
          <a:xfrm>
            <a:off x="4948730" y="5205996"/>
            <a:ext cx="2616140" cy="1084829"/>
            <a:chOff x="4587837" y="5202176"/>
            <a:chExt cx="2564059" cy="1063234"/>
          </a:xfrm>
        </p:grpSpPr>
        <p:sp>
          <p:nvSpPr>
            <p:cNvPr id="72" name="Rectangle 7"/>
            <p:cNvSpPr txBox="1"/>
            <p:nvPr/>
          </p:nvSpPr>
          <p:spPr bwMode="gray">
            <a:xfrm>
              <a:off x="4911109" y="5505680"/>
              <a:ext cx="215767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Trabajo bien hecho a la primera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89"/>
            <p:cNvSpPr>
              <a:spLocks/>
            </p:cNvSpPr>
            <p:nvPr/>
          </p:nvSpPr>
          <p:spPr bwMode="gray">
            <a:xfrm>
              <a:off x="4587837" y="6078582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80" name="Rectangle 7"/>
            <p:cNvSpPr txBox="1"/>
            <p:nvPr/>
          </p:nvSpPr>
          <p:spPr bwMode="gray">
            <a:xfrm>
              <a:off x="4896090" y="5802221"/>
              <a:ext cx="1201885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Creación de valor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1" name="Oval 81"/>
            <p:cNvSpPr>
              <a:spLocks/>
            </p:cNvSpPr>
            <p:nvPr/>
          </p:nvSpPr>
          <p:spPr bwMode="gray">
            <a:xfrm>
              <a:off x="4587838" y="5202176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82" name="Rectangle 7"/>
            <p:cNvSpPr txBox="1"/>
            <p:nvPr/>
          </p:nvSpPr>
          <p:spPr bwMode="gray">
            <a:xfrm>
              <a:off x="4911111" y="5205695"/>
              <a:ext cx="2056558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Búsqueda de nuevos desafíos</a:t>
              </a: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7"/>
            <p:cNvSpPr txBox="1">
              <a:spLocks/>
            </p:cNvSpPr>
            <p:nvPr/>
          </p:nvSpPr>
          <p:spPr bwMode="gray">
            <a:xfrm>
              <a:off x="4858976" y="5784026"/>
              <a:ext cx="187200" cy="186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endParaRPr lang="es-ES_tradnl" sz="1224" dirty="0">
                <a:solidFill>
                  <a:srgbClr val="000000"/>
                </a:solidFill>
              </a:endParaRPr>
            </a:p>
          </p:txBody>
        </p:sp>
        <p:sp>
          <p:nvSpPr>
            <p:cNvPr id="84" name="Oval 85"/>
            <p:cNvSpPr>
              <a:spLocks/>
            </p:cNvSpPr>
            <p:nvPr/>
          </p:nvSpPr>
          <p:spPr bwMode="gray">
            <a:xfrm>
              <a:off x="4587838" y="5786448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85" name="Rectangle 7"/>
            <p:cNvSpPr txBox="1"/>
            <p:nvPr/>
          </p:nvSpPr>
          <p:spPr bwMode="gray">
            <a:xfrm>
              <a:off x="4900352" y="6077257"/>
              <a:ext cx="2251544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>
                  <a:solidFill>
                    <a:srgbClr val="000000"/>
                  </a:solidFill>
                </a:rPr>
                <a:t>Foco en los procesos</a:t>
              </a:r>
            </a:p>
          </p:txBody>
        </p:sp>
        <p:sp>
          <p:nvSpPr>
            <p:cNvPr id="86" name="Oval 83"/>
            <p:cNvSpPr>
              <a:spLocks/>
            </p:cNvSpPr>
            <p:nvPr/>
          </p:nvSpPr>
          <p:spPr bwMode="gray">
            <a:xfrm>
              <a:off x="4587837" y="5494312"/>
              <a:ext cx="187200" cy="18682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87" name="Oval 87"/>
          <p:cNvSpPr>
            <a:spLocks/>
          </p:cNvSpPr>
          <p:nvPr/>
        </p:nvSpPr>
        <p:spPr bwMode="gray">
          <a:xfrm>
            <a:off x="7799343" y="5206005"/>
            <a:ext cx="191003" cy="190623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88" name="Oval 91"/>
          <p:cNvSpPr>
            <a:spLocks/>
          </p:cNvSpPr>
          <p:nvPr/>
        </p:nvSpPr>
        <p:spPr bwMode="gray">
          <a:xfrm>
            <a:off x="7799342" y="5504074"/>
            <a:ext cx="191003" cy="190623"/>
          </a:xfrm>
          <a:prstGeom prst="ellipse">
            <a:avLst/>
          </a:prstGeom>
          <a:solidFill>
            <a:schemeClr val="accent4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9</a:t>
            </a:r>
          </a:p>
        </p:txBody>
      </p:sp>
      <p:grpSp>
        <p:nvGrpSpPr>
          <p:cNvPr id="90" name="Group 14">
            <a:extLst>
              <a:ext uri="{FF2B5EF4-FFF2-40B4-BE49-F238E27FC236}">
                <a16:creationId xmlns="" xmlns:a16="http://schemas.microsoft.com/office/drawing/2014/main" id="{EA991FAD-6E3D-4848-AAD3-03D691F30A77}"/>
              </a:ext>
            </a:extLst>
          </p:cNvPr>
          <p:cNvGrpSpPr/>
          <p:nvPr/>
        </p:nvGrpSpPr>
        <p:grpSpPr>
          <a:xfrm>
            <a:off x="8129187" y="5215175"/>
            <a:ext cx="1989983" cy="491256"/>
            <a:chOff x="8710012" y="5211166"/>
            <a:chExt cx="2021050" cy="481476"/>
          </a:xfrm>
        </p:grpSpPr>
        <p:sp>
          <p:nvSpPr>
            <p:cNvPr id="91" name="Rectangle 7"/>
            <p:cNvSpPr txBox="1">
              <a:spLocks/>
            </p:cNvSpPr>
            <p:nvPr/>
          </p:nvSpPr>
          <p:spPr bwMode="gray">
            <a:xfrm>
              <a:off x="8710012" y="5508007"/>
              <a:ext cx="2021049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>
                  <a:solidFill>
                    <a:srgbClr val="000000"/>
                  </a:solidFill>
                </a:rPr>
                <a:t>Visión sistémica</a:t>
              </a:r>
            </a:p>
          </p:txBody>
        </p:sp>
        <p:sp>
          <p:nvSpPr>
            <p:cNvPr id="93" name="Rectangle 7"/>
            <p:cNvSpPr txBox="1">
              <a:spLocks/>
            </p:cNvSpPr>
            <p:nvPr/>
          </p:nvSpPr>
          <p:spPr bwMode="gray">
            <a:xfrm>
              <a:off x="8710013" y="5211166"/>
              <a:ext cx="2021049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9A46"/>
                </a:buClr>
              </a:pPr>
              <a:r>
                <a:rPr lang="es-ES_tradnl" sz="1224" dirty="0" smtClean="0">
                  <a:solidFill>
                    <a:srgbClr val="000000"/>
                  </a:solidFill>
                </a:rPr>
                <a:t>Objetivo </a:t>
              </a:r>
              <a:r>
                <a:rPr lang="es-ES_tradnl" sz="1224" dirty="0">
                  <a:solidFill>
                    <a:srgbClr val="000000"/>
                  </a:solidFill>
                </a:rPr>
                <a:t>común</a:t>
              </a:r>
            </a:p>
          </p:txBody>
        </p:sp>
      </p:grpSp>
      <p:grpSp>
        <p:nvGrpSpPr>
          <p:cNvPr id="94" name="Group 12">
            <a:extLst>
              <a:ext uri="{FF2B5EF4-FFF2-40B4-BE49-F238E27FC236}">
                <a16:creationId xmlns="" xmlns:a16="http://schemas.microsoft.com/office/drawing/2014/main" id="{7FAD23EA-6C82-4D86-8F85-DBC12F45D69F}"/>
              </a:ext>
            </a:extLst>
          </p:cNvPr>
          <p:cNvGrpSpPr/>
          <p:nvPr/>
        </p:nvGrpSpPr>
        <p:grpSpPr>
          <a:xfrm>
            <a:off x="2435843" y="5205998"/>
            <a:ext cx="7389049" cy="1007048"/>
            <a:chOff x="1860423" y="5202176"/>
            <a:chExt cx="7241952" cy="987000"/>
          </a:xfrm>
        </p:grpSpPr>
        <p:grpSp>
          <p:nvGrpSpPr>
            <p:cNvPr id="95" name="Group 10">
              <a:extLst>
                <a:ext uri="{FF2B5EF4-FFF2-40B4-BE49-F238E27FC236}">
                  <a16:creationId xmlns="" xmlns:a16="http://schemas.microsoft.com/office/drawing/2014/main" id="{6DF576DD-5337-4E7B-989D-7C945A7BC69C}"/>
                </a:ext>
              </a:extLst>
            </p:cNvPr>
            <p:cNvGrpSpPr/>
            <p:nvPr/>
          </p:nvGrpSpPr>
          <p:grpSpPr>
            <a:xfrm>
              <a:off x="1860423" y="5202176"/>
              <a:ext cx="5445631" cy="987000"/>
              <a:chOff x="1860423" y="5202176"/>
              <a:chExt cx="5445631" cy="987000"/>
            </a:xfrm>
          </p:grpSpPr>
          <p:sp>
            <p:nvSpPr>
              <p:cNvPr id="99" name="Oval 79"/>
              <p:cNvSpPr>
                <a:spLocks/>
              </p:cNvSpPr>
              <p:nvPr/>
            </p:nvSpPr>
            <p:spPr bwMode="gray">
              <a:xfrm>
                <a:off x="7118854" y="5837947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10</a:t>
                </a:r>
              </a:p>
            </p:txBody>
          </p:sp>
          <p:sp>
            <p:nvSpPr>
              <p:cNvPr id="100" name="Oval 73"/>
              <p:cNvSpPr>
                <a:spLocks/>
              </p:cNvSpPr>
              <p:nvPr/>
            </p:nvSpPr>
            <p:spPr bwMode="gray">
              <a:xfrm>
                <a:off x="1860424" y="5202176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101" name="Rectangle 7"/>
              <p:cNvSpPr txBox="1"/>
              <p:nvPr/>
            </p:nvSpPr>
            <p:spPr bwMode="gray">
              <a:xfrm>
                <a:off x="2131562" y="5203273"/>
                <a:ext cx="1431264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>
                    <a:solidFill>
                      <a:srgbClr val="000000"/>
                    </a:solidFill>
                  </a:rPr>
                  <a:t>Liderar con humildad</a:t>
                </a:r>
              </a:p>
            </p:txBody>
          </p:sp>
          <p:sp>
            <p:nvSpPr>
              <p:cNvPr id="102" name="Oval 77"/>
              <p:cNvSpPr>
                <a:spLocks/>
              </p:cNvSpPr>
              <p:nvPr/>
            </p:nvSpPr>
            <p:spPr bwMode="gray">
              <a:xfrm>
                <a:off x="1860424" y="6002348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104" name="Oval 75"/>
              <p:cNvSpPr>
                <a:spLocks/>
              </p:cNvSpPr>
              <p:nvPr/>
            </p:nvSpPr>
            <p:spPr bwMode="gray">
              <a:xfrm>
                <a:off x="1860423" y="5506935"/>
                <a:ext cx="187200" cy="186828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101600" sx="64000" sy="64000" rotWithShape="0">
                  <a:schemeClr val="tx1"/>
                </a:outerShdw>
              </a:effectLst>
              <a:scene3d>
                <a:camera prst="orthographicFront"/>
                <a:lightRig rig="balanced" dir="t">
                  <a:rot lat="0" lon="0" rev="7800000"/>
                </a:lightRig>
              </a:scene3d>
              <a:sp3d>
                <a:bevelT w="254000" h="31750"/>
                <a:bevelB w="0" h="38100"/>
                <a:extrusionClr>
                  <a:schemeClr val="bg2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s-ES_tradnl" sz="1224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105" name="Rectangle 7"/>
              <p:cNvSpPr txBox="1"/>
              <p:nvPr/>
            </p:nvSpPr>
            <p:spPr bwMode="gray">
              <a:xfrm>
                <a:off x="2131561" y="5491115"/>
                <a:ext cx="1555527" cy="369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>
                    <a:solidFill>
                      <a:srgbClr val="000000"/>
                    </a:solidFill>
                  </a:rPr>
                  <a:t>Respetar a todas las personas</a:t>
                </a:r>
              </a:p>
            </p:txBody>
          </p:sp>
        </p:grpSp>
        <p:grpSp>
          <p:nvGrpSpPr>
            <p:cNvPr id="96" name="Group 11">
              <a:extLst>
                <a:ext uri="{FF2B5EF4-FFF2-40B4-BE49-F238E27FC236}">
                  <a16:creationId xmlns="" xmlns:a16="http://schemas.microsoft.com/office/drawing/2014/main" id="{98B77453-4079-46DE-920B-1BA71A237F83}"/>
                </a:ext>
              </a:extLst>
            </p:cNvPr>
            <p:cNvGrpSpPr/>
            <p:nvPr/>
          </p:nvGrpSpPr>
          <p:grpSpPr>
            <a:xfrm>
              <a:off x="2131561" y="5837833"/>
              <a:ext cx="6970814" cy="350250"/>
              <a:chOff x="2131561" y="5837833"/>
              <a:chExt cx="13045133" cy="350250"/>
            </a:xfrm>
          </p:grpSpPr>
          <p:sp>
            <p:nvSpPr>
              <p:cNvPr id="97" name="Rectangle 7"/>
              <p:cNvSpPr txBox="1">
                <a:spLocks/>
              </p:cNvSpPr>
              <p:nvPr/>
            </p:nvSpPr>
            <p:spPr bwMode="gray">
              <a:xfrm>
                <a:off x="2131561" y="6003448"/>
                <a:ext cx="3110152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 smtClean="0">
                    <a:solidFill>
                      <a:srgbClr val="000000"/>
                    </a:solidFill>
                  </a:rPr>
                  <a:t>Pensar científicamente </a:t>
                </a:r>
                <a:endParaRPr lang="es-ES_tradnl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7"/>
              <p:cNvSpPr txBox="1">
                <a:spLocks/>
              </p:cNvSpPr>
              <p:nvPr/>
            </p:nvSpPr>
            <p:spPr bwMode="gray">
              <a:xfrm>
                <a:off x="12066538" y="5837833"/>
                <a:ext cx="3110156" cy="184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913526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7607" lvl="1" indent="-195987" defTabSz="913526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66481" lvl="2" indent="-267255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26835" lvl="3" indent="-158733" defTabSz="913526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65029" lvl="4" indent="-132818" defTabSz="913526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65029" indent="-132818" defTabSz="9135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>
                  <a:buClr>
                    <a:srgbClr val="009A46"/>
                  </a:buClr>
                </a:pPr>
                <a:r>
                  <a:rPr lang="es-ES_tradnl" sz="1224" dirty="0" smtClean="0">
                    <a:solidFill>
                      <a:srgbClr val="000000"/>
                    </a:solidFill>
                  </a:rPr>
                  <a:t>Cliente primero</a:t>
                </a:r>
                <a:endParaRPr lang="es-ES_tradnl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6" name="Rectangle 18">
            <a:extLst>
              <a:ext uri="{FF2B5EF4-FFF2-40B4-BE49-F238E27FC236}">
                <a16:creationId xmlns="" xmlns:a16="http://schemas.microsoft.com/office/drawing/2014/main" id="{8057FBA4-625B-4286-AA11-F9476784454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542560" y="2323598"/>
            <a:ext cx="2707276" cy="20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Objetivo común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Mejora continua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Procesos eficientes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 Desarrollo de personas</a:t>
            </a: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dirty="0" smtClean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dirty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r>
              <a:rPr lang="es-ES_tradnl" sz="1224" b="1" dirty="0" smtClean="0">
                <a:solidFill>
                  <a:srgbClr val="000000"/>
                </a:solidFill>
              </a:rPr>
              <a:t>Responsable</a:t>
            </a:r>
            <a:r>
              <a:rPr lang="es-ES_tradnl" sz="1224" b="1" dirty="0">
                <a:solidFill>
                  <a:srgbClr val="000000"/>
                </a:solidFill>
              </a:rPr>
              <a:t>: </a:t>
            </a:r>
            <a:r>
              <a:rPr lang="es-ES_tradnl" sz="1224" dirty="0">
                <a:solidFill>
                  <a:srgbClr val="000000"/>
                </a:solidFill>
              </a:rPr>
              <a:t>Todos</a:t>
            </a:r>
          </a:p>
        </p:txBody>
      </p:sp>
      <p:grpSp>
        <p:nvGrpSpPr>
          <p:cNvPr id="107" name="Group 45"/>
          <p:cNvGrpSpPr/>
          <p:nvPr/>
        </p:nvGrpSpPr>
        <p:grpSpPr>
          <a:xfrm>
            <a:off x="8615126" y="2308444"/>
            <a:ext cx="235097" cy="243209"/>
            <a:chOff x="8421792" y="201763"/>
            <a:chExt cx="296980" cy="344041"/>
          </a:xfrm>
        </p:grpSpPr>
        <p:sp>
          <p:nvSpPr>
            <p:cNvPr id="108" name="Oval 46"/>
            <p:cNvSpPr>
              <a:spLocks noChangeAspect="1"/>
            </p:cNvSpPr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100000">
                  <a:srgbClr val="C7E0FB">
                    <a:lumMod val="90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Oval 47"/>
            <p:cNvSpPr>
              <a:spLocks noChangeAspect="1"/>
            </p:cNvSpPr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0066CC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0" name="Arc 189"/>
            <p:cNvSpPr>
              <a:spLocks noChangeAspect="1"/>
            </p:cNvSpPr>
            <p:nvPr/>
          </p:nvSpPr>
          <p:spPr bwMode="gray">
            <a:xfrm rot="13438614">
              <a:off x="8430057" y="201763"/>
              <a:ext cx="279932" cy="28174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1" name="Group 49"/>
          <p:cNvGrpSpPr/>
          <p:nvPr/>
        </p:nvGrpSpPr>
        <p:grpSpPr>
          <a:xfrm>
            <a:off x="8604602" y="3499021"/>
            <a:ext cx="219177" cy="271239"/>
            <a:chOff x="8421792" y="191094"/>
            <a:chExt cx="296980" cy="354710"/>
          </a:xfrm>
        </p:grpSpPr>
        <p:sp>
          <p:nvSpPr>
            <p:cNvPr id="112" name="Oval 50"/>
            <p:cNvSpPr>
              <a:spLocks noChangeAspect="1"/>
            </p:cNvSpPr>
            <p:nvPr/>
          </p:nvSpPr>
          <p:spPr>
            <a:xfrm>
              <a:off x="8421792" y="450293"/>
              <a:ext cx="296980" cy="95511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100000">
                  <a:srgbClr val="C7E0FB">
                    <a:lumMod val="90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Oval 51"/>
            <p:cNvSpPr>
              <a:spLocks noChangeAspect="1"/>
            </p:cNvSpPr>
            <p:nvPr/>
          </p:nvSpPr>
          <p:spPr>
            <a:xfrm>
              <a:off x="8436048" y="218550"/>
              <a:ext cx="268468" cy="270373"/>
            </a:xfrm>
            <a:prstGeom prst="ellipse">
              <a:avLst/>
            </a:prstGeom>
            <a:solidFill>
              <a:srgbClr val="F29D2E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4" name="Arc 189"/>
            <p:cNvSpPr>
              <a:spLocks noChangeAspect="1"/>
            </p:cNvSpPr>
            <p:nvPr/>
          </p:nvSpPr>
          <p:spPr bwMode="gray">
            <a:xfrm rot="4584094">
              <a:off x="8430067" y="190189"/>
              <a:ext cx="279932" cy="28174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6" name="Group 53"/>
          <p:cNvGrpSpPr>
            <a:grpSpLocks/>
          </p:cNvGrpSpPr>
          <p:nvPr/>
        </p:nvGrpSpPr>
        <p:grpSpPr>
          <a:xfrm>
            <a:off x="8613319" y="3107690"/>
            <a:ext cx="201743" cy="209548"/>
            <a:chOff x="1901516" y="4207679"/>
            <a:chExt cx="213772" cy="221715"/>
          </a:xfrm>
        </p:grpSpPr>
        <p:sp>
          <p:nvSpPr>
            <p:cNvPr id="117" name="Oval 54"/>
            <p:cNvSpPr>
              <a:spLocks noChangeAspect="1"/>
            </p:cNvSpPr>
            <p:nvPr/>
          </p:nvSpPr>
          <p:spPr>
            <a:xfrm>
              <a:off x="1907550" y="4226259"/>
              <a:ext cx="201705" cy="203135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18" name="Arc 189"/>
            <p:cNvSpPr>
              <a:spLocks noChangeAspect="1"/>
            </p:cNvSpPr>
            <p:nvPr/>
          </p:nvSpPr>
          <p:spPr bwMode="gray">
            <a:xfrm rot="8008421">
              <a:off x="1902202" y="4206993"/>
              <a:ext cx="212400" cy="2137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9" name="Group 56"/>
          <p:cNvGrpSpPr>
            <a:grpSpLocks/>
          </p:cNvGrpSpPr>
          <p:nvPr/>
        </p:nvGrpSpPr>
        <p:grpSpPr>
          <a:xfrm>
            <a:off x="8614311" y="2698221"/>
            <a:ext cx="214191" cy="219417"/>
            <a:chOff x="1902565" y="1502753"/>
            <a:chExt cx="211676" cy="216361"/>
          </a:xfrm>
        </p:grpSpPr>
        <p:sp>
          <p:nvSpPr>
            <p:cNvPr id="120" name="Oval 57"/>
            <p:cNvSpPr>
              <a:spLocks noChangeAspect="1"/>
            </p:cNvSpPr>
            <p:nvPr/>
          </p:nvSpPr>
          <p:spPr>
            <a:xfrm>
              <a:off x="1907550" y="1515979"/>
              <a:ext cx="201705" cy="203135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1224" dirty="0">
                <a:solidFill>
                  <a:srgbClr val="000000"/>
                </a:solidFill>
              </a:endParaRPr>
            </a:p>
          </p:txBody>
        </p:sp>
        <p:sp>
          <p:nvSpPr>
            <p:cNvPr id="121" name="Arc 189"/>
            <p:cNvSpPr>
              <a:spLocks noChangeAspect="1"/>
            </p:cNvSpPr>
            <p:nvPr/>
          </p:nvSpPr>
          <p:spPr bwMode="gray">
            <a:xfrm rot="18000000">
              <a:off x="1903244" y="1502074"/>
              <a:ext cx="210317" cy="21167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1275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>
              <a:noAutofit/>
            </a:bodyPr>
            <a:lstStyle/>
            <a:p>
              <a:pPr defTabSz="914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224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cxnSp>
        <p:nvCxnSpPr>
          <p:cNvPr id="122" name="Straight Connector 6">
            <a:extLst>
              <a:ext uri="{FF2B5EF4-FFF2-40B4-BE49-F238E27FC236}">
                <a16:creationId xmlns="" xmlns:a16="http://schemas.microsoft.com/office/drawing/2014/main" id="{8FE39578-3857-4EF8-A11F-F43B121C4A0D}"/>
              </a:ext>
            </a:extLst>
          </p:cNvPr>
          <p:cNvCxnSpPr>
            <a:cxnSpLocks/>
          </p:cNvCxnSpPr>
          <p:nvPr/>
        </p:nvCxnSpPr>
        <p:spPr>
          <a:xfrm>
            <a:off x="3529686" y="1210354"/>
            <a:ext cx="0" cy="2952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84">
            <a:extLst>
              <a:ext uri="{FF2B5EF4-FFF2-40B4-BE49-F238E27FC236}">
                <a16:creationId xmlns="" xmlns:a16="http://schemas.microsoft.com/office/drawing/2014/main" id="{392F4FFA-BDD3-418C-BC37-30CC02158643}"/>
              </a:ext>
            </a:extLst>
          </p:cNvPr>
          <p:cNvCxnSpPr>
            <a:cxnSpLocks/>
          </p:cNvCxnSpPr>
          <p:nvPr/>
        </p:nvCxnSpPr>
        <p:spPr>
          <a:xfrm>
            <a:off x="8342273" y="1210354"/>
            <a:ext cx="0" cy="327009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90">
            <a:extLst>
              <a:ext uri="{FF2B5EF4-FFF2-40B4-BE49-F238E27FC236}">
                <a16:creationId xmlns="" xmlns:a16="http://schemas.microsoft.com/office/drawing/2014/main" id="{4BEE8D70-5BA9-465C-8348-F7C79C7A605F}"/>
              </a:ext>
            </a:extLst>
          </p:cNvPr>
          <p:cNvCxnSpPr>
            <a:cxnSpLocks/>
          </p:cNvCxnSpPr>
          <p:nvPr/>
        </p:nvCxnSpPr>
        <p:spPr>
          <a:xfrm flipH="1">
            <a:off x="2273715" y="4690500"/>
            <a:ext cx="7946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44"/>
          <p:cNvSpPr>
            <a:spLocks/>
          </p:cNvSpPr>
          <p:nvPr/>
        </p:nvSpPr>
        <p:spPr>
          <a:xfrm>
            <a:off x="5143608" y="3655834"/>
            <a:ext cx="295324" cy="276631"/>
          </a:xfrm>
          <a:prstGeom prst="ellipse">
            <a:avLst/>
          </a:prstGeom>
          <a:solidFill>
            <a:schemeClr val="accent6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  <a:outerShdw blurRad="101600" sx="64000" sy="64000" rotWithShape="0">
              <a:schemeClr val="tx1"/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254000" h="31750"/>
            <a:bevelB w="0" h="38100"/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ES_tradnl" sz="1224" b="1" dirty="0">
                <a:solidFill>
                  <a:srgbClr val="FFFFFF"/>
                </a:solidFill>
              </a:rPr>
              <a:t>III</a:t>
            </a:r>
          </a:p>
        </p:txBody>
      </p:sp>
      <p:grpSp>
        <p:nvGrpSpPr>
          <p:cNvPr id="127" name="Grupo 126"/>
          <p:cNvGrpSpPr/>
          <p:nvPr/>
        </p:nvGrpSpPr>
        <p:grpSpPr>
          <a:xfrm>
            <a:off x="4520251" y="1580888"/>
            <a:ext cx="1800000" cy="1800000"/>
            <a:chOff x="5067829" y="1686716"/>
            <a:chExt cx="1800000" cy="1800000"/>
          </a:xfrm>
        </p:grpSpPr>
        <p:sp>
          <p:nvSpPr>
            <p:cNvPr id="128" name="Oval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24365">
              <a:off x="5067829" y="1686716"/>
              <a:ext cx="1800000" cy="180000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8392" dir="130808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46644" tIns="46643" rIns="93283" bIns="46643" anchor="ctr"/>
            <a:lstStyle/>
            <a:p>
              <a:pPr algn="ctr"/>
              <a:endParaRPr lang="es-ES_tradnl" sz="1224" b="1">
                <a:solidFill>
                  <a:srgbClr val="009A46"/>
                </a:solidFill>
                <a:latin typeface="Arial"/>
              </a:endParaRPr>
            </a:p>
            <a:p>
              <a:pPr algn="ctr"/>
              <a:endParaRPr lang="es-ES_tradnl" sz="1224" b="1">
                <a:solidFill>
                  <a:srgbClr val="009A46"/>
                </a:solidFill>
                <a:latin typeface="Arial"/>
              </a:endParaRPr>
            </a:p>
          </p:txBody>
        </p:sp>
        <p:sp>
          <p:nvSpPr>
            <p:cNvPr id="129" name="Oval 42"/>
            <p:cNvSpPr>
              <a:spLocks/>
            </p:cNvSpPr>
            <p:nvPr/>
          </p:nvSpPr>
          <p:spPr>
            <a:xfrm>
              <a:off x="5674708" y="2265389"/>
              <a:ext cx="295324" cy="276631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485595" y="2546877"/>
              <a:ext cx="730969" cy="37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Sistema </a:t>
              </a:r>
              <a:br>
                <a:rPr lang="es-ES_tradnl" sz="1224" b="1" dirty="0">
                  <a:solidFill>
                    <a:srgbClr val="000000"/>
                  </a:solidFill>
                </a:rPr>
              </a:br>
              <a:r>
                <a:rPr lang="es-ES_tradnl" sz="1224" b="1" dirty="0">
                  <a:solidFill>
                    <a:srgbClr val="000000"/>
                  </a:solidFill>
                </a:rPr>
                <a:t>Operativo</a:t>
              </a: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5683569" y="1580888"/>
            <a:ext cx="1800000" cy="1800000"/>
            <a:chOff x="6422218" y="1686716"/>
            <a:chExt cx="1800000" cy="1800000"/>
          </a:xfrm>
        </p:grpSpPr>
        <p:sp>
          <p:nvSpPr>
            <p:cNvPr id="132" name="Oval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 rot="24365">
              <a:off x="6422218" y="1686716"/>
              <a:ext cx="1800000" cy="1800000"/>
            </a:xfrm>
            <a:prstGeom prst="ellipse">
              <a:avLst/>
            </a:prstGeom>
            <a:solidFill>
              <a:schemeClr val="accent2">
                <a:alpha val="6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68392" dir="130808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279863" tIns="46643" rIns="93283" bIns="46643" anchor="ctr"/>
            <a:lstStyle/>
            <a:p>
              <a:endParaRPr lang="es-ES_tradnl" sz="1224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Oval 43"/>
            <p:cNvSpPr>
              <a:spLocks/>
            </p:cNvSpPr>
            <p:nvPr/>
          </p:nvSpPr>
          <p:spPr>
            <a:xfrm>
              <a:off x="7397090" y="2265171"/>
              <a:ext cx="295324" cy="276631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ES_tradnl" sz="1224" b="1" dirty="0">
                  <a:solidFill>
                    <a:srgbClr val="FFFFFF"/>
                  </a:solidFill>
                </a:rPr>
                <a:t>II</a:t>
              </a:r>
            </a:p>
          </p:txBody>
        </p:sp>
        <p:sp>
          <p:nvSpPr>
            <p:cNvPr id="134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7067058" y="2590757"/>
              <a:ext cx="955390" cy="376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Sistemas de </a:t>
              </a:r>
            </a:p>
            <a:p>
              <a:pPr algn="ctr">
                <a:buClr>
                  <a:srgbClr val="009A46"/>
                </a:buClr>
              </a:pPr>
              <a:r>
                <a:rPr lang="es-ES_tradnl" sz="1224" b="1" dirty="0">
                  <a:solidFill>
                    <a:srgbClr val="000000"/>
                  </a:solidFill>
                </a:rPr>
                <a:t>Gestión</a:t>
              </a:r>
            </a:p>
          </p:txBody>
        </p:sp>
      </p:grpSp>
      <p:sp>
        <p:nvSpPr>
          <p:cNvPr id="13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525721" y="3582717"/>
            <a:ext cx="1343316" cy="3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09A46"/>
              </a:buClr>
            </a:pPr>
            <a:r>
              <a:rPr lang="es-ES_tradnl" sz="1224" b="1" dirty="0">
                <a:solidFill>
                  <a:srgbClr val="000000"/>
                </a:solidFill>
              </a:rPr>
              <a:t>Mentalidades y </a:t>
            </a:r>
          </a:p>
          <a:p>
            <a:pPr algn="ctr">
              <a:buClr>
                <a:srgbClr val="009A46"/>
              </a:buClr>
            </a:pPr>
            <a:r>
              <a:rPr lang="es-ES_tradnl" sz="1224" b="1" dirty="0">
                <a:solidFill>
                  <a:srgbClr val="000000"/>
                </a:solidFill>
              </a:rPr>
              <a:t>Comportamientos</a:t>
            </a:r>
          </a:p>
        </p:txBody>
      </p:sp>
      <p:sp>
        <p:nvSpPr>
          <p:cNvPr id="13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 rot="10800000">
            <a:off x="5866867" y="4146217"/>
            <a:ext cx="19363" cy="540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Line 19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 rot="5400000" flipH="1" flipV="1">
            <a:off x="4179846" y="1459491"/>
            <a:ext cx="2816" cy="130704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rot="16200000" flipV="1">
            <a:off x="7801633" y="1621539"/>
            <a:ext cx="0" cy="1080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_tradnl" sz="122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ángulo 138"/>
          <p:cNvSpPr/>
          <p:nvPr/>
        </p:nvSpPr>
        <p:spPr>
          <a:xfrm>
            <a:off x="8435954" y="6303993"/>
            <a:ext cx="1683215" cy="280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" lvl="1">
              <a:spcBef>
                <a:spcPts val="0"/>
              </a:spcBef>
            </a:pPr>
            <a:r>
              <a:rPr lang="es-ES_tradnl" sz="1224" b="1" dirty="0" smtClean="0">
                <a:solidFill>
                  <a:srgbClr val="000000"/>
                </a:solidFill>
                <a:latin typeface="Arial"/>
              </a:rPr>
              <a:t>Responsable</a:t>
            </a:r>
            <a:r>
              <a:rPr lang="es-ES_tradnl" sz="1224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es-ES_tradnl" sz="1224" dirty="0">
                <a:solidFill>
                  <a:srgbClr val="000000"/>
                </a:solidFill>
                <a:latin typeface="Arial"/>
              </a:rPr>
              <a:t>Todos</a:t>
            </a:r>
          </a:p>
        </p:txBody>
      </p:sp>
      <p:sp>
        <p:nvSpPr>
          <p:cNvPr id="140" name="Rectangle 18">
            <a:extLst>
              <a:ext uri="{FF2B5EF4-FFF2-40B4-BE49-F238E27FC236}">
                <a16:creationId xmlns="" xmlns:a16="http://schemas.microsoft.com/office/drawing/2014/main" id="{2B5236EE-4279-4A9C-8E6F-33FF67D51159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81760" y="2323598"/>
            <a:ext cx="2707276" cy="18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Procesos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Estándares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r>
              <a:rPr lang="es-ES_tradnl" sz="1224" dirty="0">
                <a:solidFill>
                  <a:srgbClr val="000000"/>
                </a:solidFill>
              </a:rPr>
              <a:t>Palancas </a:t>
            </a:r>
            <a:r>
              <a:rPr lang="es-ES_tradnl" sz="1224" dirty="0" smtClean="0">
                <a:solidFill>
                  <a:srgbClr val="000000"/>
                </a:solidFill>
              </a:rPr>
              <a:t>técnicas</a:t>
            </a:r>
          </a:p>
          <a:p>
            <a:pPr marL="369289" lvl="1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</a:pPr>
            <a:endParaRPr lang="es-ES_tradnl" sz="1224" dirty="0">
              <a:solidFill>
                <a:srgbClr val="000000"/>
              </a:solidFill>
            </a:endParaRPr>
          </a:p>
          <a:p>
            <a:pPr marL="177206" lvl="1" indent="0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  <a:buFont typeface="Arial" charset="0"/>
              <a:buNone/>
            </a:pPr>
            <a:r>
              <a:rPr lang="es-ES_tradnl" sz="1224" dirty="0">
                <a:solidFill>
                  <a:srgbClr val="000000"/>
                </a:solidFill>
              </a:rPr>
              <a:t> </a:t>
            </a:r>
            <a:r>
              <a:rPr lang="es-ES_tradnl" sz="1224" b="1" dirty="0">
                <a:solidFill>
                  <a:srgbClr val="000000"/>
                </a:solidFill>
              </a:rPr>
              <a:t>Responsable: </a:t>
            </a:r>
            <a:r>
              <a:rPr lang="es-ES_tradnl" sz="1224" dirty="0">
                <a:solidFill>
                  <a:srgbClr val="000000"/>
                </a:solidFill>
              </a:rPr>
              <a:t>Todos</a:t>
            </a:r>
          </a:p>
          <a:p>
            <a:pPr marL="177206" lvl="1" indent="0">
              <a:spcBef>
                <a:spcPts val="816"/>
              </a:spcBef>
              <a:spcAft>
                <a:spcPts val="816"/>
              </a:spcAft>
              <a:buClr>
                <a:srgbClr val="009A46"/>
              </a:buClr>
              <a:buFont typeface="Arial" charset="0"/>
              <a:buNone/>
            </a:pPr>
            <a:endParaRPr lang="es-ES_tradnl" sz="1224" dirty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b="1" dirty="0" smtClean="0">
              <a:solidFill>
                <a:srgbClr val="000000"/>
              </a:solidFill>
            </a:endParaRPr>
          </a:p>
          <a:p>
            <a:pPr marL="1619" lvl="1" indent="0">
              <a:spcBef>
                <a:spcPts val="0"/>
              </a:spcBef>
              <a:buClr>
                <a:srgbClr val="009A46"/>
              </a:buClr>
              <a:buFont typeface="Arial" charset="0"/>
              <a:buNone/>
            </a:pPr>
            <a:endParaRPr lang="es-ES_tradnl" sz="1224" b="1" dirty="0" smtClean="0">
              <a:solidFill>
                <a:srgbClr val="0000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0" y="6763405"/>
            <a:ext cx="8892000" cy="11115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z="1600" smtClean="0">
              <a:solidFill>
                <a:srgbClr val="000000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8892000" y="6763405"/>
            <a:ext cx="3312000" cy="111152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CL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7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5" name="Diapositiva de think-cell" r:id="rId18" imgW="360" imgH="360" progId="TCLayout.ActiveDocument.1">
                  <p:embed/>
                </p:oleObj>
              </mc:Choice>
              <mc:Fallback>
                <p:oleObj name="Diapositiva de think-cell" r:id="rId18" imgW="360" imgH="360" progId="TCLayout.ActiveDocument.1">
                  <p:embed/>
                  <p:pic>
                    <p:nvPicPr>
                      <p:cNvPr id="7170" name="Object 17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55"/>
          <p:cNvSpPr>
            <a:spLocks noChangeArrowheads="1"/>
          </p:cNvSpPr>
          <p:nvPr/>
        </p:nvSpPr>
        <p:spPr bwMode="gray">
          <a:xfrm>
            <a:off x="7783736" y="1597243"/>
            <a:ext cx="3109910" cy="9172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tx2"/>
                </a:solidFill>
              </a:rPr>
              <a:t>Mejorar continuamente la forma en que trabajamos </a:t>
            </a:r>
            <a:r>
              <a:rPr lang="es-ES" sz="1224" b="0" dirty="0"/>
              <a:t>para mejorar el desempeño como consecuencia de la simplicidad e innovación y no de la sobre-carga.</a:t>
            </a:r>
          </a:p>
        </p:txBody>
      </p:sp>
      <p:sp>
        <p:nvSpPr>
          <p:cNvPr id="142" name="Rectangle 56"/>
          <p:cNvSpPr>
            <a:spLocks noChangeArrowheads="1"/>
          </p:cNvSpPr>
          <p:nvPr/>
        </p:nvSpPr>
        <p:spPr bwMode="gray">
          <a:xfrm>
            <a:off x="2387501" y="1417253"/>
            <a:ext cx="2782723" cy="713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tx2"/>
                </a:solidFill>
              </a:rPr>
              <a:t>Conectar con la estrategia de la compañía para evitar la</a:t>
            </a:r>
            <a:r>
              <a:rPr lang="es-ES" sz="1224" b="0" dirty="0"/>
              <a:t> falta de foco y esfuerzos que no generan valor.</a:t>
            </a:r>
          </a:p>
        </p:txBody>
      </p:sp>
      <p:sp>
        <p:nvSpPr>
          <p:cNvPr id="147" name="Rectangle 57"/>
          <p:cNvSpPr>
            <a:spLocks noChangeArrowheads="1"/>
          </p:cNvSpPr>
          <p:nvPr/>
        </p:nvSpPr>
        <p:spPr bwMode="gray">
          <a:xfrm>
            <a:off x="7897992" y="5637498"/>
            <a:ext cx="3004626" cy="713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square"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tx2"/>
                </a:solidFill>
              </a:rPr>
              <a:t>Entender continuamente lo que nuestros clientes quieren y entregarlo de la mejor manera posible.</a:t>
            </a:r>
          </a:p>
        </p:txBody>
      </p:sp>
      <p:sp>
        <p:nvSpPr>
          <p:cNvPr id="149" name="Line 59"/>
          <p:cNvSpPr>
            <a:spLocks noChangeShapeType="1"/>
          </p:cNvSpPr>
          <p:nvPr/>
        </p:nvSpPr>
        <p:spPr bwMode="gray">
          <a:xfrm rot="5400000" flipH="1" flipV="1">
            <a:off x="3733529" y="5092652"/>
            <a:ext cx="714384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gray">
          <a:xfrm>
            <a:off x="2492030" y="5440358"/>
            <a:ext cx="2928499" cy="11094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lIns="73462" tIns="73462" rIns="73462" bIns="73462" anchor="ctr">
            <a:spAutoFit/>
          </a:bodyPr>
          <a:lstStyle>
            <a:lvl1pPr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2"/>
              </a:buClr>
              <a:defRPr/>
            </a:pPr>
            <a:r>
              <a:rPr lang="es-ES" sz="1224" dirty="0">
                <a:solidFill>
                  <a:schemeClr val="tx2"/>
                </a:solidFill>
              </a:rPr>
              <a:t>Generar las condiciones para que los colaboradores puedan contribuir y generar ideas</a:t>
            </a:r>
            <a:r>
              <a:rPr lang="es-ES" sz="1224" b="0" dirty="0"/>
              <a:t>, evitando la “falta de motivación y desperdicio de talento e intelectual”.</a:t>
            </a:r>
          </a:p>
        </p:txBody>
      </p:sp>
      <p:sp>
        <p:nvSpPr>
          <p:cNvPr id="7207" name="Title 1"/>
          <p:cNvSpPr txBox="1">
            <a:spLocks/>
          </p:cNvSpPr>
          <p:nvPr/>
        </p:nvSpPr>
        <p:spPr bwMode="gray">
          <a:xfrm>
            <a:off x="1645750" y="234865"/>
            <a:ext cx="8793596" cy="3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95350" eaLnBrk="0" hangingPunct="0"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95350" eaLnBrk="0" hangingPunct="0"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95350" eaLnBrk="0" hangingPunct="0"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95350" eaLnBrk="0" hangingPunct="0"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ES" sz="1939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El Sistema de Gestión está compuesto de cuatro subsistemas</a:t>
            </a:r>
          </a:p>
        </p:txBody>
      </p:sp>
      <p:sp>
        <p:nvSpPr>
          <p:cNvPr id="33" name="Oval 82"/>
          <p:cNvSpPr/>
          <p:nvPr>
            <p:custDataLst>
              <p:tags r:id="rId3"/>
            </p:custDataLst>
          </p:nvPr>
        </p:nvSpPr>
        <p:spPr>
          <a:xfrm>
            <a:off x="4940062" y="2736861"/>
            <a:ext cx="3684295" cy="2566014"/>
          </a:xfrm>
          <a:prstGeom prst="ellipse">
            <a:avLst/>
          </a:prstGeom>
          <a:solidFill>
            <a:srgbClr val="CBD7DD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0" h="381000"/>
            <a:contourClr>
              <a:srgbClr val="006983"/>
            </a:contourClr>
          </a:sp3d>
        </p:spPr>
        <p:txBody>
          <a:bodyPr rtlCol="0" anchor="ctr"/>
          <a:lstStyle/>
          <a:p>
            <a:pPr algn="ctr" defTabSz="932962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122" ker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5958586" y="1616491"/>
            <a:ext cx="1647249" cy="1647252"/>
            <a:chOff x="3777217" y="1721807"/>
            <a:chExt cx="1614457" cy="1614459"/>
          </a:xfrm>
        </p:grpSpPr>
        <p:sp>
          <p:nvSpPr>
            <p:cNvPr id="41" name="Oval 83"/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777217" y="1721807"/>
              <a:ext cx="1614457" cy="1614459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Text Box 19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3856336" y="2445950"/>
              <a:ext cx="1449081" cy="1726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Objetivo Común</a:t>
              </a:r>
            </a:p>
          </p:txBody>
        </p:sp>
        <p:sp>
          <p:nvSpPr>
            <p:cNvPr id="43" name="Arc 189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 rot="13467559">
              <a:off x="3816479" y="1766646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5958586" y="4735460"/>
            <a:ext cx="1647249" cy="1647252"/>
            <a:chOff x="3773649" y="4029386"/>
            <a:chExt cx="1614457" cy="1614459"/>
          </a:xfrm>
        </p:grpSpPr>
        <p:sp>
          <p:nvSpPr>
            <p:cNvPr id="45" name="Oval 84"/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773649" y="4029386"/>
              <a:ext cx="1614457" cy="161445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Text Box 19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917960" y="4751996"/>
              <a:ext cx="1329280" cy="1692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Procesos eficientes</a:t>
              </a:r>
            </a:p>
          </p:txBody>
        </p:sp>
        <p:sp>
          <p:nvSpPr>
            <p:cNvPr id="47" name="Arc 188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 rot="2812423">
              <a:off x="3816479" y="4071081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8171198" y="3196242"/>
            <a:ext cx="1647249" cy="1647252"/>
            <a:chOff x="5474036" y="2781115"/>
            <a:chExt cx="1614457" cy="1614459"/>
          </a:xfrm>
        </p:grpSpPr>
        <p:sp>
          <p:nvSpPr>
            <p:cNvPr id="49" name="Oval 93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474036" y="2781115"/>
              <a:ext cx="1614457" cy="1614459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Arc 187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 rot="19111123">
              <a:off x="5521247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FFFFFF"/>
                </a:solidFill>
              </a:endParaRPr>
            </a:p>
          </p:txBody>
        </p:sp>
        <p:sp>
          <p:nvSpPr>
            <p:cNvPr id="51" name="Text Box 19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664956" y="3502007"/>
              <a:ext cx="1244824" cy="1726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Mejora continua</a:t>
              </a: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3778863" y="3196242"/>
            <a:ext cx="1647249" cy="1647252"/>
            <a:chOff x="2058141" y="2787419"/>
            <a:chExt cx="1614457" cy="1614459"/>
          </a:xfrm>
        </p:grpSpPr>
        <p:sp>
          <p:nvSpPr>
            <p:cNvPr id="53" name="Oval 92"/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2058141" y="2787419"/>
              <a:ext cx="1614457" cy="1614459"/>
            </a:xfrm>
            <a:prstGeom prst="ellipse">
              <a:avLst/>
            </a:prstGeom>
            <a:solidFill>
              <a:srgbClr val="F29D2E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Arc 189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 rot="8623750">
              <a:off x="2103330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FFFFFF"/>
                </a:solidFill>
              </a:endParaRPr>
            </a:p>
          </p:txBody>
        </p:sp>
        <p:sp>
          <p:nvSpPr>
            <p:cNvPr id="55" name="Text Box 19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203087" y="3421972"/>
              <a:ext cx="1344303" cy="345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Desarrollo de personas</a:t>
              </a:r>
            </a:p>
          </p:txBody>
        </p:sp>
      </p:grpSp>
      <p:sp>
        <p:nvSpPr>
          <p:cNvPr id="141" name="Line 61"/>
          <p:cNvSpPr>
            <a:spLocks noChangeShapeType="1"/>
          </p:cNvSpPr>
          <p:nvPr/>
        </p:nvSpPr>
        <p:spPr bwMode="gray">
          <a:xfrm rot="10800000" flipH="1" flipV="1">
            <a:off x="5196140" y="1755954"/>
            <a:ext cx="1043979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>
            <a:glow rad="25400">
              <a:schemeClr val="bg1"/>
            </a:glow>
          </a:effectLst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37" name="Line 62"/>
          <p:cNvSpPr>
            <a:spLocks noChangeShapeType="1"/>
          </p:cNvSpPr>
          <p:nvPr/>
        </p:nvSpPr>
        <p:spPr bwMode="gray">
          <a:xfrm rot="16200000" flipH="1" flipV="1">
            <a:off x="8936500" y="2851550"/>
            <a:ext cx="689382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 sz="1665" dirty="0"/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gray">
          <a:xfrm flipH="1">
            <a:off x="7560211" y="5995066"/>
            <a:ext cx="312231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oval" w="med" len="med"/>
          </a:ln>
          <a:effectLst>
            <a:glow rad="25400">
              <a:schemeClr val="bg1"/>
            </a:glow>
          </a:effectLst>
          <a:extLst/>
        </p:spPr>
        <p:txBody>
          <a:bodyPr/>
          <a:lstStyle/>
          <a:p>
            <a:endParaRPr lang="es-ES" sz="1665" dirty="0"/>
          </a:p>
        </p:txBody>
      </p:sp>
    </p:spTree>
    <p:extLst>
      <p:ext uri="{BB962C8B-B14F-4D97-AF65-F5344CB8AC3E}">
        <p14:creationId xmlns:p14="http://schemas.microsoft.com/office/powerpoint/2010/main" val="9626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7" grpId="0" animBg="1"/>
      <p:bldP spid="149" grpId="0" animBg="1"/>
      <p:bldP spid="150" grpId="0" animBg="1"/>
      <p:bldP spid="141" grpId="0" animBg="1"/>
      <p:bldP spid="137" grpId="0" animBg="1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466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3267702"/>
              </p:ext>
            </p:extLst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Diapositiva de think-cell" r:id="rId19" imgW="0" imgH="0" progId="TCLayout.ActiveDocument.1">
                  <p:embed/>
                </p:oleObj>
              </mc:Choice>
              <mc:Fallback>
                <p:oleObj name="Diapositiva de think-cell" r:id="rId19" imgW="0" imgH="0" progId="TCLayout.ActiveDocument.1">
                  <p:embed/>
                  <p:pic>
                    <p:nvPicPr>
                      <p:cNvPr id="574466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82"/>
          <p:cNvSpPr>
            <a:spLocks noChangeArrowheads="1"/>
          </p:cNvSpPr>
          <p:nvPr/>
        </p:nvSpPr>
        <p:spPr bwMode="gray">
          <a:xfrm>
            <a:off x="7613637" y="2245004"/>
            <a:ext cx="918281" cy="440775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Diálogos de desempeño</a:t>
            </a:r>
          </a:p>
        </p:txBody>
      </p:sp>
      <p:sp>
        <p:nvSpPr>
          <p:cNvPr id="188" name="Rectangle 147"/>
          <p:cNvSpPr>
            <a:spLocks noChangeArrowheads="1"/>
          </p:cNvSpPr>
          <p:nvPr/>
        </p:nvSpPr>
        <p:spPr bwMode="gray">
          <a:xfrm>
            <a:off x="6341946" y="1200992"/>
            <a:ext cx="918281" cy="440775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Indicadores y metas</a:t>
            </a:r>
          </a:p>
        </p:txBody>
      </p:sp>
      <p:sp>
        <p:nvSpPr>
          <p:cNvPr id="149" name="Rectangle 147"/>
          <p:cNvSpPr>
            <a:spLocks noChangeArrowheads="1"/>
          </p:cNvSpPr>
          <p:nvPr/>
        </p:nvSpPr>
        <p:spPr bwMode="gray">
          <a:xfrm>
            <a:off x="5082543" y="2245004"/>
            <a:ext cx="918281" cy="440775"/>
          </a:xfrm>
          <a:prstGeom prst="rect">
            <a:avLst/>
          </a:prstGeom>
          <a:solidFill>
            <a:srgbClr val="0070C0">
              <a:alpha val="50000"/>
            </a:srgbClr>
          </a:solidFill>
          <a:ln w="2857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>
                <a:solidFill>
                  <a:schemeClr val="tx1"/>
                </a:solidFill>
              </a:rPr>
              <a:t>Aspiración</a:t>
            </a:r>
          </a:p>
        </p:txBody>
      </p:sp>
      <p:sp>
        <p:nvSpPr>
          <p:cNvPr id="197" name="Rectangle 147"/>
          <p:cNvSpPr>
            <a:spLocks noChangeArrowheads="1"/>
          </p:cNvSpPr>
          <p:nvPr/>
        </p:nvSpPr>
        <p:spPr bwMode="gray">
          <a:xfrm>
            <a:off x="6341946" y="3288199"/>
            <a:ext cx="918281" cy="440775"/>
          </a:xfrm>
          <a:prstGeom prst="rect">
            <a:avLst/>
          </a:prstGeom>
          <a:solidFill>
            <a:srgbClr val="0070C0">
              <a:alpha val="50000"/>
            </a:srgb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Barómetro</a:t>
            </a:r>
          </a:p>
        </p:txBody>
      </p:sp>
      <p:cxnSp>
        <p:nvCxnSpPr>
          <p:cNvPr id="53" name="Elbow Connector 52"/>
          <p:cNvCxnSpPr>
            <a:stCxn id="191" idx="3"/>
            <a:endCxn id="156" idx="3"/>
          </p:cNvCxnSpPr>
          <p:nvPr/>
        </p:nvCxnSpPr>
        <p:spPr>
          <a:xfrm>
            <a:off x="9472839" y="3027028"/>
            <a:ext cx="12958" cy="2026679"/>
          </a:xfrm>
          <a:prstGeom prst="bentConnector3">
            <a:avLst>
              <a:gd name="adj1" fmla="val 3800000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10187653" y="3267934"/>
            <a:ext cx="1028474" cy="1469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20" dirty="0"/>
              <a:t>Los planes de acción (</a:t>
            </a:r>
            <a:r>
              <a:rPr lang="es-CL" sz="1020" dirty="0" err="1"/>
              <a:t>PIT</a:t>
            </a:r>
            <a:r>
              <a:rPr lang="es-CL" sz="1020" dirty="0"/>
              <a:t>) definidos en la resolución de problemas se siguen en cuanto a su avance y efectividad</a:t>
            </a:r>
          </a:p>
        </p:txBody>
      </p:sp>
      <p:cxnSp>
        <p:nvCxnSpPr>
          <p:cNvPr id="56" name="Elbow Connector 55"/>
          <p:cNvCxnSpPr>
            <a:stCxn id="156" idx="2"/>
            <a:endCxn id="194" idx="2"/>
          </p:cNvCxnSpPr>
          <p:nvPr/>
        </p:nvCxnSpPr>
        <p:spPr>
          <a:xfrm rot="5400000">
            <a:off x="7004847" y="3803195"/>
            <a:ext cx="537953" cy="3479752"/>
          </a:xfrm>
          <a:prstGeom prst="bentConnector3">
            <a:avLst>
              <a:gd name="adj1" fmla="val 272336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stCxn id="55" idx="1"/>
          </p:cNvCxnSpPr>
          <p:nvPr/>
        </p:nvCxnSpPr>
        <p:spPr>
          <a:xfrm flipH="1" flipV="1">
            <a:off x="10016804" y="3999343"/>
            <a:ext cx="170849" cy="3216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66" idx="1"/>
            <a:endCxn id="173" idx="1"/>
          </p:cNvCxnSpPr>
          <p:nvPr/>
        </p:nvCxnSpPr>
        <p:spPr>
          <a:xfrm rot="10800000" flipH="1">
            <a:off x="4070395" y="3027029"/>
            <a:ext cx="91828" cy="2046920"/>
          </a:xfrm>
          <a:prstGeom prst="bentConnector3">
            <a:avLst>
              <a:gd name="adj1" fmla="val -479778"/>
            </a:avLst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82"/>
          <p:cNvSpPr/>
          <p:nvPr>
            <p:custDataLst>
              <p:tags r:id="rId4"/>
            </p:custDataLst>
          </p:nvPr>
        </p:nvSpPr>
        <p:spPr>
          <a:xfrm>
            <a:off x="4958939" y="2762137"/>
            <a:ext cx="3684295" cy="2566014"/>
          </a:xfrm>
          <a:prstGeom prst="ellipse">
            <a:avLst/>
          </a:prstGeom>
          <a:solidFill>
            <a:srgbClr val="CBD7DD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0" h="381000"/>
            <a:contourClr>
              <a:srgbClr val="006983"/>
            </a:contourClr>
          </a:sp3d>
        </p:spPr>
        <p:txBody>
          <a:bodyPr rtlCol="0" anchor="ctr"/>
          <a:lstStyle/>
          <a:p>
            <a:pPr algn="ctr" defTabSz="932962" fontAlgn="auto">
              <a:spcBef>
                <a:spcPts val="0"/>
              </a:spcBef>
              <a:spcAft>
                <a:spcPts val="0"/>
              </a:spcAft>
              <a:defRPr/>
            </a:pPr>
            <a:endParaRPr lang="es-CL" sz="1122" ker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9" name="108 Grupo"/>
          <p:cNvGrpSpPr/>
          <p:nvPr/>
        </p:nvGrpSpPr>
        <p:grpSpPr>
          <a:xfrm>
            <a:off x="3797740" y="3221518"/>
            <a:ext cx="1647249" cy="1647252"/>
            <a:chOff x="2058141" y="2787419"/>
            <a:chExt cx="1614457" cy="1614459"/>
          </a:xfrm>
        </p:grpSpPr>
        <p:sp>
          <p:nvSpPr>
            <p:cNvPr id="93" name="Oval 92"/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2058141" y="2787419"/>
              <a:ext cx="1614457" cy="1614459"/>
            </a:xfrm>
            <a:prstGeom prst="ellipse">
              <a:avLst/>
            </a:prstGeom>
            <a:solidFill>
              <a:srgbClr val="F29D2E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Arc 189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 rot="8623750">
              <a:off x="2103330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29D2E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FFFFFF"/>
                </a:solidFill>
              </a:endParaRPr>
            </a:p>
          </p:txBody>
        </p:sp>
        <p:sp>
          <p:nvSpPr>
            <p:cNvPr id="98" name="Text Box 1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203087" y="3421972"/>
              <a:ext cx="1344303" cy="345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Desarrollo de personas</a:t>
              </a:r>
            </a:p>
          </p:txBody>
        </p:sp>
      </p:grpSp>
      <p:sp>
        <p:nvSpPr>
          <p:cNvPr id="161" name="Rectangle 160"/>
          <p:cNvSpPr>
            <a:spLocks noChangeArrowheads="1"/>
          </p:cNvSpPr>
          <p:nvPr/>
        </p:nvSpPr>
        <p:spPr bwMode="gray">
          <a:xfrm>
            <a:off x="5444199" y="3803051"/>
            <a:ext cx="812019" cy="484183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Matriz de habilidades</a:t>
            </a:r>
          </a:p>
        </p:txBody>
      </p:sp>
      <p:sp>
        <p:nvSpPr>
          <p:cNvPr id="166" name="Rectangle 82"/>
          <p:cNvSpPr>
            <a:spLocks noChangeArrowheads="1"/>
          </p:cNvSpPr>
          <p:nvPr/>
        </p:nvSpPr>
        <p:spPr bwMode="gray">
          <a:xfrm>
            <a:off x="4070395" y="4873801"/>
            <a:ext cx="1101937" cy="400293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Confirmación de rol/procesos</a:t>
            </a:r>
          </a:p>
        </p:txBody>
      </p:sp>
      <p:sp>
        <p:nvSpPr>
          <p:cNvPr id="173" name="Rectangle 92"/>
          <p:cNvSpPr>
            <a:spLocks noChangeArrowheads="1"/>
          </p:cNvSpPr>
          <p:nvPr/>
        </p:nvSpPr>
        <p:spPr bwMode="gray">
          <a:xfrm>
            <a:off x="4162223" y="2806640"/>
            <a:ext cx="918281" cy="440775"/>
          </a:xfrm>
          <a:prstGeom prst="rect">
            <a:avLst/>
          </a:prstGeom>
          <a:solidFill>
            <a:srgbClr val="FFC000">
              <a:alpha val="50000"/>
            </a:srgb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Desarrollo de Rol </a:t>
            </a:r>
          </a:p>
        </p:txBody>
      </p:sp>
      <p:cxnSp>
        <p:nvCxnSpPr>
          <p:cNvPr id="66" name="Straight Connector 65"/>
          <p:cNvCxnSpPr>
            <a:stCxn id="60" idx="3"/>
          </p:cNvCxnSpPr>
          <p:nvPr/>
        </p:nvCxnSpPr>
        <p:spPr>
          <a:xfrm>
            <a:off x="4426808" y="5962304"/>
            <a:ext cx="1065437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94" idx="1"/>
            <a:endCxn id="166" idx="2"/>
          </p:cNvCxnSpPr>
          <p:nvPr/>
        </p:nvCxnSpPr>
        <p:spPr>
          <a:xfrm rot="10800000">
            <a:off x="4621364" y="5274094"/>
            <a:ext cx="453443" cy="317566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8400630" y="1437540"/>
            <a:ext cx="3342636" cy="603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20" dirty="0"/>
              <a:t>Las desviaciones en indicadores, versus las metas definidas, se identifican en los diálogos de desempeño y se atacan mediante la resolución de problemas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3740" y="1298281"/>
            <a:ext cx="1285593" cy="8815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20" dirty="0"/>
              <a:t>La aspiración se materializa en indicadores y metas de desempeño para cada nivel.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180246" y="3232279"/>
            <a:ext cx="1248862" cy="161617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20" dirty="0"/>
              <a:t>Las confirmaciones de procesos permiten validar la adherencia a los estándares e identificar oportunidades de desarrollo en las personas, a través de desarrollo de rol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37171" y="5539895"/>
            <a:ext cx="1689636" cy="844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vert="horz" wrap="square" lIns="36731" tIns="36731" rIns="36731" bIns="36731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s-CL" sz="1020" dirty="0"/>
              <a:t>Los planes de acción (</a:t>
            </a:r>
            <a:r>
              <a:rPr lang="es-CL" sz="1020" dirty="0" err="1"/>
              <a:t>PIT</a:t>
            </a:r>
            <a:r>
              <a:rPr lang="es-CL" sz="1020" dirty="0"/>
              <a:t>) típicamente consideran la creación o actualización de estándares operativos para minimizar las desviaciones</a:t>
            </a:r>
          </a:p>
        </p:txBody>
      </p:sp>
      <p:cxnSp>
        <p:nvCxnSpPr>
          <p:cNvPr id="72" name="Straight Connector 71"/>
          <p:cNvCxnSpPr>
            <a:stCxn id="47" idx="3"/>
          </p:cNvCxnSpPr>
          <p:nvPr/>
        </p:nvCxnSpPr>
        <p:spPr>
          <a:xfrm>
            <a:off x="4849333" y="1739055"/>
            <a:ext cx="641958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9"/>
          <p:cNvCxnSpPr>
            <a:stCxn id="57" idx="3"/>
            <a:endCxn id="191" idx="0"/>
          </p:cNvCxnSpPr>
          <p:nvPr/>
        </p:nvCxnSpPr>
        <p:spPr>
          <a:xfrm>
            <a:off x="8531918" y="2465392"/>
            <a:ext cx="481781" cy="341248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64"/>
          <p:cNvCxnSpPr>
            <a:stCxn id="80" idx="3"/>
          </p:cNvCxnSpPr>
          <p:nvPr/>
        </p:nvCxnSpPr>
        <p:spPr>
          <a:xfrm>
            <a:off x="3429108" y="4040366"/>
            <a:ext cx="152881" cy="0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9019926" y="2041178"/>
            <a:ext cx="1" cy="424214"/>
          </a:xfrm>
          <a:prstGeom prst="line">
            <a:avLst/>
          </a:prstGeom>
          <a:ln w="19050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8" idx="3"/>
            <a:endCxn id="57" idx="0"/>
          </p:cNvCxnSpPr>
          <p:nvPr/>
        </p:nvCxnSpPr>
        <p:spPr>
          <a:xfrm>
            <a:off x="7260227" y="1421380"/>
            <a:ext cx="812551" cy="823625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Elbow Connector 47"/>
          <p:cNvCxnSpPr>
            <a:stCxn id="149" idx="0"/>
            <a:endCxn id="188" idx="1"/>
          </p:cNvCxnSpPr>
          <p:nvPr/>
        </p:nvCxnSpPr>
        <p:spPr>
          <a:xfrm rot="5400000" flipH="1" flipV="1">
            <a:off x="5530003" y="1433062"/>
            <a:ext cx="823625" cy="800262"/>
          </a:xfrm>
          <a:prstGeom prst="bentConnector2">
            <a:avLst/>
          </a:prstGeom>
          <a:noFill/>
          <a:ln w="63500">
            <a:solidFill>
              <a:srgbClr val="7030A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68 Grupo"/>
          <p:cNvGrpSpPr/>
          <p:nvPr/>
        </p:nvGrpSpPr>
        <p:grpSpPr>
          <a:xfrm>
            <a:off x="5977463" y="1641767"/>
            <a:ext cx="1647249" cy="1647252"/>
            <a:chOff x="3777217" y="1721807"/>
            <a:chExt cx="1614457" cy="1614459"/>
          </a:xfrm>
        </p:grpSpPr>
        <p:sp>
          <p:nvSpPr>
            <p:cNvPr id="84" name="Oval 83"/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3777217" y="1721807"/>
              <a:ext cx="1614457" cy="1614459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Text Box 19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856336" y="2445950"/>
              <a:ext cx="1449081" cy="1726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Objetivo Común</a:t>
              </a:r>
            </a:p>
          </p:txBody>
        </p:sp>
        <p:sp>
          <p:nvSpPr>
            <p:cNvPr id="88" name="Arc 189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 rot="13467559">
              <a:off x="3816479" y="1766646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0066CC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Rectangle 147"/>
          <p:cNvSpPr>
            <a:spLocks noChangeArrowheads="1"/>
          </p:cNvSpPr>
          <p:nvPr/>
        </p:nvSpPr>
        <p:spPr bwMode="gray">
          <a:xfrm>
            <a:off x="8554558" y="2806640"/>
            <a:ext cx="918281" cy="440775"/>
          </a:xfrm>
          <a:prstGeom prst="rect">
            <a:avLst/>
          </a:prstGeom>
          <a:solidFill>
            <a:srgbClr val="A5D86E">
              <a:alpha val="5000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Resolución de Problemas</a:t>
            </a:r>
          </a:p>
        </p:txBody>
      </p:sp>
      <p:grpSp>
        <p:nvGrpSpPr>
          <p:cNvPr id="100" name="99 Grupo"/>
          <p:cNvGrpSpPr/>
          <p:nvPr/>
        </p:nvGrpSpPr>
        <p:grpSpPr>
          <a:xfrm>
            <a:off x="8190075" y="3221518"/>
            <a:ext cx="1647249" cy="1647252"/>
            <a:chOff x="5474036" y="2781115"/>
            <a:chExt cx="1614457" cy="1614459"/>
          </a:xfrm>
        </p:grpSpPr>
        <p:sp>
          <p:nvSpPr>
            <p:cNvPr id="94" name="Oval 93"/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5474036" y="2781115"/>
              <a:ext cx="1614457" cy="1614459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Arc 187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 rot="19111123">
              <a:off x="5521247" y="2825461"/>
              <a:ext cx="1532241" cy="1531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92D05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FFFFFF"/>
                </a:solidFill>
              </a:endParaRPr>
            </a:p>
          </p:txBody>
        </p:sp>
        <p:sp>
          <p:nvSpPr>
            <p:cNvPr id="96" name="Text Box 19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664956" y="3502007"/>
              <a:ext cx="1244824" cy="1726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Mejora continua</a:t>
              </a:r>
            </a:p>
          </p:txBody>
        </p:sp>
      </p:grpSp>
      <p:sp>
        <p:nvSpPr>
          <p:cNvPr id="156" name="Rectangle 78"/>
          <p:cNvSpPr>
            <a:spLocks noChangeArrowheads="1"/>
          </p:cNvSpPr>
          <p:nvPr/>
        </p:nvSpPr>
        <p:spPr bwMode="gray">
          <a:xfrm>
            <a:off x="8554558" y="4833319"/>
            <a:ext cx="918281" cy="440775"/>
          </a:xfrm>
          <a:prstGeom prst="rect">
            <a:avLst/>
          </a:prstGeom>
          <a:solidFill>
            <a:srgbClr val="A5D86E">
              <a:alpha val="5000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Gestión PIT</a:t>
            </a:r>
            <a:r>
              <a:rPr lang="es-CL" sz="1122" baseline="30000" dirty="0"/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DE2059E-88A9-4C07-913E-E1316688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…y que funcionan interconectados, reforzándose mutuamente, como en cualquier otro sistema complejo</a:t>
            </a:r>
            <a:endParaRPr lang="en-US" dirty="0"/>
          </a:p>
        </p:txBody>
      </p:sp>
      <p:sp>
        <p:nvSpPr>
          <p:cNvPr id="127" name="4. Footnote"/>
          <p:cNvSpPr txBox="1">
            <a:spLocks noChangeArrowheads="1"/>
          </p:cNvSpPr>
          <p:nvPr/>
        </p:nvSpPr>
        <p:spPr bwMode="auto">
          <a:xfrm>
            <a:off x="1317687" y="6437238"/>
            <a:ext cx="800740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>
                <a:solidFill>
                  <a:srgbClr val="000000"/>
                </a:solidFill>
                <a:latin typeface="Arial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s-CL" sz="800" b="1" dirty="0">
                <a:solidFill>
                  <a:schemeClr val="accent6"/>
                </a:solidFill>
              </a:rPr>
              <a:t>1</a:t>
            </a:r>
            <a:r>
              <a:rPr lang="es-CL" sz="800" dirty="0">
                <a:solidFill>
                  <a:schemeClr val="accent6"/>
                </a:solidFill>
              </a:rPr>
              <a:t>: PIT - Plan Implementación Táctico</a:t>
            </a:r>
          </a:p>
        </p:txBody>
      </p:sp>
      <p:sp>
        <p:nvSpPr>
          <p:cNvPr id="5" name="4 Tarjeta"/>
          <p:cNvSpPr/>
          <p:nvPr/>
        </p:nvSpPr>
        <p:spPr bwMode="gray">
          <a:xfrm rot="10800000">
            <a:off x="2140342" y="1167120"/>
            <a:ext cx="9611389" cy="5690879"/>
          </a:xfrm>
          <a:prstGeom prst="flowChartPunchedCard">
            <a:avLst/>
          </a:prstGeom>
          <a:solidFill>
            <a:schemeClr val="bg1">
              <a:alpha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93297" tIns="46649" rIns="93297" bIns="46649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CL" sz="1020" dirty="0"/>
          </a:p>
        </p:txBody>
      </p:sp>
      <p:grpSp>
        <p:nvGrpSpPr>
          <p:cNvPr id="108" name="107 Grupo"/>
          <p:cNvGrpSpPr/>
          <p:nvPr/>
        </p:nvGrpSpPr>
        <p:grpSpPr>
          <a:xfrm>
            <a:off x="5977463" y="4760736"/>
            <a:ext cx="1647249" cy="1647252"/>
            <a:chOff x="3773649" y="4029386"/>
            <a:chExt cx="1614457" cy="1614459"/>
          </a:xfrm>
        </p:grpSpPr>
        <p:sp>
          <p:nvSpPr>
            <p:cNvPr id="85" name="Oval 84"/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773649" y="4029386"/>
              <a:ext cx="1614457" cy="161445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 Box 19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917960" y="4751996"/>
              <a:ext cx="1329280" cy="1692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rgbClr val="FFFFFF"/>
                  </a:solidFill>
                </a:rPr>
                <a:t>Procesos eficientes</a:t>
              </a:r>
            </a:p>
          </p:txBody>
        </p:sp>
        <p:sp>
          <p:nvSpPr>
            <p:cNvPr id="89" name="Arc 188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 rot="2812423">
              <a:off x="3816479" y="4071081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chemeClr val="bg1"/>
                </a:solidFill>
              </a:endParaRPr>
            </a:p>
          </p:txBody>
        </p:sp>
      </p:grpSp>
      <p:sp>
        <p:nvSpPr>
          <p:cNvPr id="194" name="Rectangle 82"/>
          <p:cNvSpPr>
            <a:spLocks noChangeArrowheads="1"/>
          </p:cNvSpPr>
          <p:nvPr/>
        </p:nvSpPr>
        <p:spPr bwMode="gray">
          <a:xfrm>
            <a:off x="5074806" y="5371272"/>
            <a:ext cx="918281" cy="440775"/>
          </a:xfrm>
          <a:prstGeom prst="rect">
            <a:avLst/>
          </a:prstGeom>
          <a:solidFill>
            <a:srgbClr val="FF0000">
              <a:alpha val="50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s-CL" sz="1122" dirty="0"/>
              <a:t>Estándares</a:t>
            </a:r>
            <a:endParaRPr lang="es-CL" sz="1122" baseline="30000" dirty="0"/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6341946" y="6412027"/>
            <a:ext cx="918281" cy="252031"/>
          </a:xfrm>
          <a:prstGeom prst="rect">
            <a:avLst/>
          </a:prstGeom>
          <a:solidFill>
            <a:srgbClr val="FF0000">
              <a:alpha val="5000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vert="horz" wrap="square" lIns="18366" tIns="36731" rIns="18366" bIns="36731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/>
            <a:r>
              <a:rPr lang="es-CL" sz="1122" dirty="0"/>
              <a:t>Agendas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155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88" grpId="0" animBg="1"/>
      <p:bldP spid="149" grpId="0" animBg="1"/>
      <p:bldP spid="197" grpId="0" animBg="1"/>
      <p:bldP spid="55" grpId="0" animBg="1"/>
      <p:bldP spid="161" grpId="0" animBg="1"/>
      <p:bldP spid="166" grpId="0" animBg="1"/>
      <p:bldP spid="173" grpId="0" animBg="1"/>
      <p:bldP spid="8" grpId="0" animBg="1"/>
      <p:bldP spid="47" grpId="0" animBg="1"/>
      <p:bldP spid="80" grpId="0" animBg="1"/>
      <p:bldP spid="60" grpId="0" animBg="1"/>
      <p:bldP spid="191" grpId="0" animBg="1"/>
      <p:bldP spid="156" grpId="0" animBg="1"/>
      <p:bldP spid="5" grpId="0" animBg="1"/>
      <p:bldP spid="194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917142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3" name="Diapositiva de think-cell" r:id="rId12" imgW="270" imgH="270" progId="TCLayout.ActiveDocument.1">
                  <p:embed/>
                </p:oleObj>
              </mc:Choice>
              <mc:Fallback>
                <p:oleObj name="Diapositiva de think-cell" r:id="rId12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1524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ES_tradnl" sz="1665" dirty="0" err="1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 Placeholder 2">
            <a:hlinkClick r:id="rId14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318947" y="2598071"/>
            <a:ext cx="5554106" cy="4162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</a14:hiddenLine>
            </a:ext>
          </a:extLst>
        </p:spPr>
        <p:txBody>
          <a:bodyPr vert="horz" wrap="square" lIns="82608" tIns="82608" rIns="0" bIns="84227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CL" altLang="en-US" sz="1632" b="1" dirty="0">
                <a:solidFill>
                  <a:schemeClr val="tx2"/>
                </a:solidFill>
              </a:rPr>
              <a:t>Sistema de Gestión – Procesos Eficientes</a:t>
            </a:r>
            <a:endParaRPr lang="es-CL" sz="1632" b="1" dirty="0">
              <a:solidFill>
                <a:schemeClr val="tx2"/>
              </a:solidFill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18947" y="3014346"/>
            <a:ext cx="5554106" cy="41465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  <a:extLst/>
        </p:spPr>
        <p:txBody>
          <a:bodyPr vert="horz" wrap="square" lIns="82608" tIns="82608" rIns="0" bIns="82608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s-ES_tradnl" sz="1632" b="1" dirty="0">
                <a:solidFill>
                  <a:schemeClr val="tx2"/>
                </a:solidFill>
                <a:ea typeface="+mn-ea"/>
                <a:sym typeface="+mn-lt"/>
              </a:rPr>
              <a:t>Estándares</a:t>
            </a:r>
          </a:p>
        </p:txBody>
      </p:sp>
      <p:sp>
        <p:nvSpPr>
          <p:cNvPr id="18" name="Text Placeholder 2">
            <a:hlinkClick r:id="rId15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18947" y="3429001"/>
            <a:ext cx="5554106" cy="4146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</a14:hiddenLine>
            </a:ext>
          </a:extLst>
        </p:spPr>
        <p:txBody>
          <a:bodyPr vert="horz" wrap="square" lIns="82608" tIns="82608" rIns="0" bIns="82608" numCol="1" spcCol="0" rtlCol="0" anchor="ctr" anchorCtr="0"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749300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s-ES_tradnl" sz="1632" dirty="0">
                <a:ea typeface="+mn-ea"/>
                <a:sym typeface="+mn-lt"/>
              </a:rPr>
              <a:t>Agenda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5376326" y="4201936"/>
            <a:ext cx="1647249" cy="1647252"/>
            <a:chOff x="3773649" y="4029386"/>
            <a:chExt cx="1614457" cy="1614459"/>
          </a:xfrm>
        </p:grpSpPr>
        <p:sp>
          <p:nvSpPr>
            <p:cNvPr id="12" name="Oval 84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3773649" y="4029386"/>
              <a:ext cx="1614457" cy="161445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381000"/>
              <a:contourClr>
                <a:srgbClr val="006983"/>
              </a:contourClr>
            </a:sp3d>
          </p:spPr>
          <p:txBody>
            <a:bodyPr rtlCol="0" anchor="ctr"/>
            <a:lstStyle/>
            <a:p>
              <a:pPr algn="ctr"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 Box 19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917960" y="4751996"/>
              <a:ext cx="1329280" cy="1692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lvl1pPr defTabSz="8778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447675" defTabSz="8778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895350" defTabSz="8778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344613" defTabSz="8778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778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778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8957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L" sz="1122" b="1" kern="0" dirty="0">
                  <a:solidFill>
                    <a:schemeClr val="tx2"/>
                  </a:solidFill>
                </a:rPr>
                <a:t>Procesos eficientes</a:t>
              </a:r>
            </a:p>
          </p:txBody>
        </p:sp>
        <p:sp>
          <p:nvSpPr>
            <p:cNvPr id="14" name="Arc 188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 rot="2812423">
              <a:off x="3816479" y="4071081"/>
              <a:ext cx="1532239" cy="15312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486 w 43200"/>
                <a:gd name="T1" fmla="*/ 42317 h 43200"/>
                <a:gd name="T2" fmla="*/ 16178 w 43200"/>
                <a:gd name="T3" fmla="*/ 4250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</a:path>
                <a:path w="43200" h="43200" stroke="0" extrusionOk="0">
                  <a:moveTo>
                    <a:pt x="15486" y="42316"/>
                  </a:moveTo>
                  <a:cubicBezTo>
                    <a:pt x="6303" y="39606"/>
                    <a:pt x="0" y="311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19770" y="43200"/>
                    <a:pt x="17948" y="42967"/>
                    <a:pt x="16177" y="425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0">
              <a:solidFill>
                <a:srgbClr val="FF0000"/>
              </a:solidFill>
              <a:round/>
              <a:headEnd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defTabSz="9329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L" sz="1122" ker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0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3.7037E-7 L -0.4526 -0.6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-3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Rectangle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8662203"/>
              </p:ext>
            </p:extLst>
          </p:nvPr>
        </p:nvGraphicFramePr>
        <p:xfrm>
          <a:off x="1530132" y="2"/>
          <a:ext cx="149460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Diapositiva de think-cell" r:id="rId9" imgW="0" imgH="0" progId="TCLayout.ActiveDocument.1">
                  <p:embed/>
                </p:oleObj>
              </mc:Choice>
              <mc:Fallback>
                <p:oleObj name="Diapositiva de think-cell" r:id="rId9" imgW="0" imgH="0" progId="TCLayout.ActiveDocument.1">
                  <p:embed/>
                  <p:pic>
                    <p:nvPicPr>
                      <p:cNvPr id="82950" name="Rectangle 6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30132" y="2"/>
                        <a:ext cx="149460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779975" y="1419776"/>
            <a:ext cx="5103752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28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787106" eaLnBrk="1" hangingPunct="1"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defRPr sz="1300" b="1" baseline="0">
                <a:solidFill>
                  <a:schemeClr val="bg1"/>
                </a:solidFill>
                <a:latin typeface="+mj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s-ES" sz="1400" dirty="0">
                <a:solidFill>
                  <a:schemeClr val="tx2"/>
                </a:solidFill>
                <a:latin typeface="+mn-lt"/>
              </a:rPr>
              <a:t>¿En qué consisten?</a:t>
            </a:r>
          </a:p>
        </p:txBody>
      </p:sp>
      <p:sp>
        <p:nvSpPr>
          <p:cNvPr id="14" name="Rectangle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779975" y="1717341"/>
            <a:ext cx="5103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spcBef>
                <a:spcPct val="20000"/>
              </a:spcBef>
            </a:pPr>
            <a:r>
              <a:rPr lang="es-ES" sz="1400" dirty="0"/>
              <a:t>Un estándar es un documento oficial que codifica la</a:t>
            </a:r>
            <a:r>
              <a:rPr lang="es-ES" sz="1400" b="1" dirty="0">
                <a:solidFill>
                  <a:schemeClr val="tx2"/>
                </a:solidFill>
              </a:rPr>
              <a:t> mejor forma </a:t>
            </a:r>
            <a:r>
              <a:rPr lang="es-ES" sz="1400" dirty="0"/>
              <a:t>de efectuar un trabajo, de modo de poder visualizar fácilmente brechas entre el proceso objetivo y el actual.</a:t>
            </a:r>
          </a:p>
        </p:txBody>
      </p:sp>
      <p:sp>
        <p:nvSpPr>
          <p:cNvPr id="16" name="TextBox 5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779975" y="2520590"/>
            <a:ext cx="5103752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828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803084">
              <a:spcBef>
                <a:spcPct val="10000"/>
              </a:spcBef>
              <a:spcAft>
                <a:spcPct val="20000"/>
              </a:spcAft>
            </a:pPr>
            <a:r>
              <a:rPr lang="es-ES" sz="1400" b="1" dirty="0">
                <a:solidFill>
                  <a:schemeClr val="tx2"/>
                </a:solidFill>
              </a:rPr>
              <a:t>¿Para qué sirven?</a:t>
            </a:r>
          </a:p>
        </p:txBody>
      </p:sp>
      <p:sp>
        <p:nvSpPr>
          <p:cNvPr id="17" name="Rectangle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779975" y="2877667"/>
            <a:ext cx="510375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spcBef>
                <a:spcPct val="20000"/>
              </a:spcBef>
            </a:pPr>
            <a:r>
              <a:rPr lang="es-ES" sz="1400" b="1" dirty="0">
                <a:solidFill>
                  <a:schemeClr val="tx2"/>
                </a:solidFill>
              </a:rPr>
              <a:t>Reducen las actividades sin valor agregado </a:t>
            </a:r>
            <a:r>
              <a:rPr lang="es-ES" sz="1400" dirty="0"/>
              <a:t>eliminando el desperdicio y la variación y minimizando la probabilidad de errores.</a:t>
            </a:r>
          </a:p>
          <a:p>
            <a:pPr lvl="1" algn="just">
              <a:spcBef>
                <a:spcPct val="20000"/>
              </a:spcBef>
            </a:pPr>
            <a:r>
              <a:rPr lang="es-ES" sz="1400" dirty="0"/>
              <a:t>Codifican y </a:t>
            </a:r>
            <a:r>
              <a:rPr lang="es-ES" sz="1400" b="1" dirty="0">
                <a:solidFill>
                  <a:schemeClr val="tx2"/>
                </a:solidFill>
              </a:rPr>
              <a:t>simplifican procedimientos </a:t>
            </a:r>
            <a:r>
              <a:rPr lang="es-ES" sz="1400" dirty="0"/>
              <a:t>que constituyen mejores prácticas.</a:t>
            </a:r>
          </a:p>
          <a:p>
            <a:pPr lvl="1" algn="just">
              <a:spcBef>
                <a:spcPct val="20000"/>
              </a:spcBef>
            </a:pPr>
            <a:r>
              <a:rPr lang="es-ES" sz="1400" dirty="0"/>
              <a:t>Mejoran la calidad y la velocidad del trabajo, </a:t>
            </a:r>
            <a:r>
              <a:rPr lang="es-ES" sz="1400" b="1" dirty="0">
                <a:solidFill>
                  <a:schemeClr val="tx2"/>
                </a:solidFill>
              </a:rPr>
              <a:t>simplificando los pasos del proceso </a:t>
            </a:r>
            <a:r>
              <a:rPr lang="es-ES" sz="1400" dirty="0"/>
              <a:t>para los trabajadores.</a:t>
            </a:r>
          </a:p>
          <a:p>
            <a:pPr lvl="1" algn="just">
              <a:spcBef>
                <a:spcPct val="20000"/>
              </a:spcBef>
            </a:pPr>
            <a:r>
              <a:rPr lang="es-ES" sz="1400" dirty="0"/>
              <a:t>Facilitan una </a:t>
            </a:r>
            <a:r>
              <a:rPr lang="es-ES" sz="1400" b="1" dirty="0">
                <a:solidFill>
                  <a:schemeClr val="tx2"/>
                </a:solidFill>
              </a:rPr>
              <a:t>mejor capacitación </a:t>
            </a:r>
            <a:r>
              <a:rPr lang="es-ES" sz="1400" dirty="0"/>
              <a:t>e intercambio de información entre el personal.</a:t>
            </a:r>
          </a:p>
          <a:p>
            <a:pPr lvl="1" algn="just">
              <a:spcBef>
                <a:spcPct val="20000"/>
              </a:spcBef>
            </a:pPr>
            <a:r>
              <a:rPr lang="es-ES" sz="1400" dirty="0"/>
              <a:t>Proveen una </a:t>
            </a:r>
            <a:r>
              <a:rPr lang="es-ES" sz="1400" b="1" dirty="0">
                <a:solidFill>
                  <a:schemeClr val="tx2"/>
                </a:solidFill>
              </a:rPr>
              <a:t>línea base </a:t>
            </a:r>
            <a:r>
              <a:rPr lang="es-ES" sz="1400" dirty="0"/>
              <a:t>para la mejora.</a:t>
            </a:r>
          </a:p>
          <a:p>
            <a:pPr lvl="1" algn="just">
              <a:spcBef>
                <a:spcPct val="20000"/>
              </a:spcBef>
            </a:pPr>
            <a:r>
              <a:rPr lang="es-ES" sz="1400" dirty="0"/>
              <a:t>Promueven la </a:t>
            </a:r>
            <a:r>
              <a:rPr lang="es-ES" sz="1400" b="1" dirty="0">
                <a:solidFill>
                  <a:schemeClr val="tx2"/>
                </a:solidFill>
              </a:rPr>
              <a:t>resolución de problemas por su causa raíz </a:t>
            </a:r>
            <a:r>
              <a:rPr lang="es-ES" sz="1400" dirty="0"/>
              <a:t>y la </a:t>
            </a:r>
            <a:r>
              <a:rPr lang="es-ES" sz="1400" b="1" dirty="0">
                <a:solidFill>
                  <a:schemeClr val="tx2"/>
                </a:solidFill>
              </a:rPr>
              <a:t>mejora continua </a:t>
            </a:r>
            <a:r>
              <a:rPr lang="es-ES" sz="1400" dirty="0"/>
              <a:t>al facilitar la identificación de brechas.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6600" y="5272759"/>
            <a:ext cx="4680450" cy="767148"/>
            <a:chOff x="870750" y="5248835"/>
            <a:chExt cx="3129750" cy="512981"/>
          </a:xfrm>
        </p:grpSpPr>
        <p:sp>
          <p:nvSpPr>
            <p:cNvPr id="54" name="Rectangle 53"/>
            <p:cNvSpPr/>
            <p:nvPr/>
          </p:nvSpPr>
          <p:spPr>
            <a:xfrm>
              <a:off x="974002" y="5248835"/>
              <a:ext cx="3026498" cy="512981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110194" tIns="47751" rIns="110194" bIns="47751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>
                <a:buSzPct val="100000"/>
              </a:pPr>
              <a:r>
                <a:rPr lang="es-ES" sz="1400" b="1" i="1" dirty="0">
                  <a:solidFill>
                    <a:schemeClr val="bg1"/>
                  </a:solidFill>
                  <a:latin typeface="+mn-lt"/>
                  <a:ea typeface="-윤고딕130" pitchFamily="18" charset="-127"/>
                </a:rPr>
                <a:t>“La estandarización de hoy es la base para el progreso de mañana"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70750" y="5310141"/>
              <a:ext cx="172153" cy="398255"/>
              <a:chOff x="3476201" y="5582784"/>
              <a:chExt cx="261938" cy="605963"/>
            </a:xfrm>
          </p:grpSpPr>
          <p:sp>
            <p:nvSpPr>
              <p:cNvPr id="56" name="Trapezoid 55"/>
              <p:cNvSpPr/>
              <p:nvPr/>
            </p:nvSpPr>
            <p:spPr>
              <a:xfrm rot="16200000">
                <a:off x="3260135" y="5798850"/>
                <a:ext cx="605963" cy="173832"/>
              </a:xfrm>
              <a:prstGeom prst="trapezoid">
                <a:avLst>
                  <a:gd name="adj" fmla="val 44178"/>
                </a:avLst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txBody>
              <a:bodyPr vert="horz" wrap="square" lIns="128559" tIns="93297" rIns="128559" bIns="9329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400" dirty="0">
                  <a:latin typeface="+mn-lt"/>
                </a:endParaRPr>
              </a:p>
            </p:txBody>
          </p:sp>
          <p:sp>
            <p:nvSpPr>
              <p:cNvPr id="57" name="Freeform 130"/>
              <p:cNvSpPr>
                <a:spLocks/>
              </p:cNvSpPr>
              <p:nvPr/>
            </p:nvSpPr>
            <p:spPr bwMode="auto">
              <a:xfrm rot="10800000" flipH="1">
                <a:off x="3476201" y="5660341"/>
                <a:ext cx="261938" cy="450850"/>
              </a:xfrm>
              <a:custGeom>
                <a:avLst/>
                <a:gdLst>
                  <a:gd name="T0" fmla="*/ 0 w 176"/>
                  <a:gd name="T1" fmla="*/ 0 h 379"/>
                  <a:gd name="T2" fmla="*/ 160 w 176"/>
                  <a:gd name="T3" fmla="*/ 160 h 379"/>
                  <a:gd name="T4" fmla="*/ 160 w 176"/>
                  <a:gd name="T5" fmla="*/ 219 h 379"/>
                  <a:gd name="T6" fmla="*/ 0 w 176"/>
                  <a:gd name="T7" fmla="*/ 379 h 379"/>
                  <a:gd name="T8" fmla="*/ 0 w 176"/>
                  <a:gd name="T9" fmla="*/ 0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79"/>
                  <a:gd name="T17" fmla="*/ 176 w 176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79">
                    <a:moveTo>
                      <a:pt x="0" y="0"/>
                    </a:moveTo>
                    <a:cubicBezTo>
                      <a:pt x="160" y="160"/>
                      <a:pt x="160" y="160"/>
                      <a:pt x="160" y="160"/>
                    </a:cubicBezTo>
                    <a:cubicBezTo>
                      <a:pt x="176" y="176"/>
                      <a:pt x="176" y="203"/>
                      <a:pt x="160" y="219"/>
                    </a:cubicBezTo>
                    <a:cubicBezTo>
                      <a:pt x="0" y="379"/>
                      <a:pt x="0" y="379"/>
                      <a:pt x="0" y="379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vert="horz" wrap="square" lIns="128559" tIns="93297" rIns="128559" bIns="93297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ES" sz="1400" dirty="0">
                  <a:latin typeface="+mn-lt"/>
                </a:endParaRPr>
              </a:p>
            </p:txBody>
          </p:sp>
        </p:grpSp>
      </p:grpSp>
      <p:pic>
        <p:nvPicPr>
          <p:cNvPr id="3233841" name="Picture 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2" y="1420369"/>
            <a:ext cx="4818307" cy="37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1. On-page tracker 1."/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3DCBAA-54AA-4698-9BCB-7B4D4614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Los procedimientos operativos estándar son la piedra fundamental para la mejora continua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7CD9DB1-8E10-4BF1-A551-A18420F56A7B}"/>
              </a:ext>
            </a:extLst>
          </p:cNvPr>
          <p:cNvCxnSpPr>
            <a:cxnSpLocks/>
          </p:cNvCxnSpPr>
          <p:nvPr/>
        </p:nvCxnSpPr>
        <p:spPr>
          <a:xfrm>
            <a:off x="6779975" y="1653686"/>
            <a:ext cx="51037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151E511-68D3-4B99-A38B-58B85286E840}"/>
              </a:ext>
            </a:extLst>
          </p:cNvPr>
          <p:cNvCxnSpPr>
            <a:cxnSpLocks/>
          </p:cNvCxnSpPr>
          <p:nvPr/>
        </p:nvCxnSpPr>
        <p:spPr>
          <a:xfrm>
            <a:off x="6779975" y="2754500"/>
            <a:ext cx="51037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746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736726"/>
              </p:ext>
            </p:extLst>
          </p:nvPr>
        </p:nvGraphicFramePr>
        <p:xfrm>
          <a:off x="1524271" y="203"/>
          <a:ext cx="161915" cy="16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Diapositiva de think-cell" r:id="rId6" imgW="0" imgH="0" progId="TCLayout.ActiveDocument.1">
                  <p:embed/>
                </p:oleObj>
              </mc:Choice>
              <mc:Fallback>
                <p:oleObj name="Diapositiva de think-cell" r:id="rId6" imgW="0" imgH="0" progId="TCLayout.ActiveDocument.1">
                  <p:embed/>
                  <p:pic>
                    <p:nvPicPr>
                      <p:cNvPr id="799746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524271" y="203"/>
                        <a:ext cx="161915" cy="161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4856CD5-CFB4-4A17-98BC-A6F9F916BD7C}"/>
              </a:ext>
            </a:extLst>
          </p:cNvPr>
          <p:cNvGrpSpPr/>
          <p:nvPr/>
        </p:nvGrpSpPr>
        <p:grpSpPr>
          <a:xfrm>
            <a:off x="9471648" y="1576054"/>
            <a:ext cx="2338898" cy="742057"/>
            <a:chOff x="9471648" y="1543686"/>
            <a:chExt cx="2338898" cy="742057"/>
          </a:xfrm>
        </p:grpSpPr>
        <p:sp>
          <p:nvSpPr>
            <p:cNvPr id="78" name="Oval 17"/>
            <p:cNvSpPr>
              <a:spLocks noChangeArrowheads="1"/>
            </p:cNvSpPr>
            <p:nvPr/>
          </p:nvSpPr>
          <p:spPr bwMode="gray">
            <a:xfrm>
              <a:off x="9471648" y="1543686"/>
              <a:ext cx="226927" cy="23072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/>
            <a:lstStyle>
              <a:lvl1pPr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1pPr>
              <a:lvl2pPr marL="742950" indent="-28575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2pPr>
              <a:lvl3pPr marL="1143000" indent="-230188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3pPr>
              <a:lvl4pPr marL="16002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4pPr>
              <a:lvl5pPr marL="20574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9pPr>
            </a:lstStyle>
            <a:p>
              <a:pPr algn="ctr">
                <a:lnSpc>
                  <a:spcPct val="90000"/>
                </a:lnSpc>
                <a:buSzPct val="100000"/>
              </a:pPr>
              <a:r>
                <a:rPr lang="es-ES" sz="1600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1</a:t>
              </a:r>
            </a:p>
          </p:txBody>
        </p:sp>
        <p:sp>
          <p:nvSpPr>
            <p:cNvPr id="79" name="Text Box 18"/>
            <p:cNvSpPr txBox="1">
              <a:spLocks noChangeArrowheads="1"/>
            </p:cNvSpPr>
            <p:nvPr/>
          </p:nvSpPr>
          <p:spPr bwMode="gray">
            <a:xfrm>
              <a:off x="9727922" y="1547079"/>
              <a:ext cx="2082624" cy="738664"/>
            </a:xfrm>
            <a:prstGeom prst="rect">
              <a:avLst/>
            </a:prstGeom>
            <a:extLst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spcAft>
                  <a:spcPts val="1008"/>
                </a:spcAft>
                <a:buClr>
                  <a:schemeClr val="tx2"/>
                </a:buClr>
                <a:defRPr sz="2000" baseline="0">
                  <a:latin typeface="+mn-lt"/>
                </a:defRPr>
              </a:lvl1pPr>
              <a:lvl2pPr marL="179388" lvl="1" indent="-179388" defTabSz="913526" eaLnBrk="1" hangingPunct="1">
                <a:spcAft>
                  <a:spcPts val="1008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000" baseline="0">
                  <a:latin typeface="+mn-lt"/>
                </a:defRPr>
              </a:lvl2pPr>
              <a:lvl3pPr marL="388938" lvl="2" indent="-203200" defTabSz="913526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3pPr>
              <a:lvl4pPr marL="388938" lvl="3" indent="-203200" defTabSz="190500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4pPr>
              <a:lvl5pPr marL="388938" marR="0" lvl="4" indent="-203200" defTabSz="1905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tabLst/>
                <a:defRPr sz="1500" baseline="0">
                  <a:latin typeface="+mn-lt"/>
                </a:defRPr>
              </a:lvl5pPr>
              <a:lvl6pPr marL="388938" indent="-203200" defTabSz="913526" fontAlgn="base">
                <a:lnSpc>
                  <a:spcPct val="100000"/>
                </a:lnSpc>
                <a:spcBef>
                  <a:spcPct val="0"/>
                </a:spcBef>
                <a:spcAft>
                  <a:spcPts val="1008"/>
                </a:spcAft>
                <a:buClrTx/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6pPr>
              <a:lvl7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s-ES" sz="1600" dirty="0"/>
                <a:t>Creados para </a:t>
              </a:r>
              <a:r>
                <a:rPr lang="es-ES" sz="1600" b="1" dirty="0">
                  <a:solidFill>
                    <a:schemeClr val="tx2"/>
                  </a:solidFill>
                </a:rPr>
                <a:t>todos los procesos importantes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76BBE7-B3DA-472A-AFE8-A293E00F283D}"/>
              </a:ext>
            </a:extLst>
          </p:cNvPr>
          <p:cNvGrpSpPr/>
          <p:nvPr/>
        </p:nvGrpSpPr>
        <p:grpSpPr>
          <a:xfrm>
            <a:off x="9471646" y="2570221"/>
            <a:ext cx="2338899" cy="495836"/>
            <a:chOff x="9471646" y="2572465"/>
            <a:chExt cx="2338899" cy="495836"/>
          </a:xfrm>
        </p:grpSpPr>
        <p:sp>
          <p:nvSpPr>
            <p:cNvPr id="81" name="Oval 21"/>
            <p:cNvSpPr>
              <a:spLocks noChangeArrowheads="1"/>
            </p:cNvSpPr>
            <p:nvPr/>
          </p:nvSpPr>
          <p:spPr bwMode="gray">
            <a:xfrm>
              <a:off x="9471646" y="2572465"/>
              <a:ext cx="226927" cy="23072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/>
            <a:lstStyle>
              <a:lvl1pPr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1pPr>
              <a:lvl2pPr marL="742950" indent="-28575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2pPr>
              <a:lvl3pPr marL="1143000" indent="-230188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3pPr>
              <a:lvl4pPr marL="16002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4pPr>
              <a:lvl5pPr marL="20574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9pPr>
            </a:lstStyle>
            <a:p>
              <a:pPr algn="ctr">
                <a:lnSpc>
                  <a:spcPct val="90000"/>
                </a:lnSpc>
                <a:buSzPct val="100000"/>
              </a:pPr>
              <a:r>
                <a:rPr lang="es-ES" sz="1600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2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gray">
            <a:xfrm>
              <a:off x="9727921" y="2575858"/>
              <a:ext cx="2082624" cy="492443"/>
            </a:xfrm>
            <a:prstGeom prst="rect">
              <a:avLst/>
            </a:prstGeom>
            <a:extLst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spcAft>
                  <a:spcPts val="1008"/>
                </a:spcAft>
                <a:buClr>
                  <a:schemeClr val="tx2"/>
                </a:buClr>
                <a:defRPr sz="2000" baseline="0">
                  <a:latin typeface="+mn-lt"/>
                </a:defRPr>
              </a:lvl1pPr>
              <a:lvl2pPr marL="179388" lvl="1" indent="-179388" defTabSz="913526" eaLnBrk="1" hangingPunct="1">
                <a:spcAft>
                  <a:spcPts val="1008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000" baseline="0">
                  <a:latin typeface="+mn-lt"/>
                </a:defRPr>
              </a:lvl2pPr>
              <a:lvl3pPr marL="388938" lvl="2" indent="-203200" defTabSz="913526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3pPr>
              <a:lvl4pPr marL="388938" lvl="3" indent="-203200" defTabSz="190500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4pPr>
              <a:lvl5pPr marL="388938" marR="0" lvl="4" indent="-203200" defTabSz="1905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tabLst/>
                <a:defRPr sz="1500" baseline="0">
                  <a:latin typeface="+mn-lt"/>
                </a:defRPr>
              </a:lvl5pPr>
              <a:lvl6pPr marL="388938" indent="-203200" defTabSz="913526" fontAlgn="base">
                <a:lnSpc>
                  <a:spcPct val="100000"/>
                </a:lnSpc>
                <a:spcBef>
                  <a:spcPct val="0"/>
                </a:spcBef>
                <a:spcAft>
                  <a:spcPts val="1008"/>
                </a:spcAft>
                <a:buClrTx/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6pPr>
              <a:lvl7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s-ES" sz="1600" dirty="0"/>
                <a:t>Utilizados por </a:t>
              </a:r>
              <a:r>
                <a:rPr lang="es-ES" sz="1600" b="1" dirty="0">
                  <a:solidFill>
                    <a:schemeClr val="tx2"/>
                  </a:solidFill>
                </a:rPr>
                <a:t>todos los empleados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D43793C-3488-4F82-B722-751B9193E293}"/>
              </a:ext>
            </a:extLst>
          </p:cNvPr>
          <p:cNvGrpSpPr/>
          <p:nvPr/>
        </p:nvGrpSpPr>
        <p:grpSpPr>
          <a:xfrm>
            <a:off x="9471197" y="3318167"/>
            <a:ext cx="2338899" cy="742058"/>
            <a:chOff x="9471197" y="3601245"/>
            <a:chExt cx="2338899" cy="742058"/>
          </a:xfrm>
        </p:grpSpPr>
        <p:sp>
          <p:nvSpPr>
            <p:cNvPr id="84" name="Oval 23"/>
            <p:cNvSpPr>
              <a:spLocks noChangeArrowheads="1"/>
            </p:cNvSpPr>
            <p:nvPr/>
          </p:nvSpPr>
          <p:spPr bwMode="gray">
            <a:xfrm>
              <a:off x="9471197" y="3601245"/>
              <a:ext cx="226927" cy="230731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/>
            <a:lstStyle>
              <a:lvl1pPr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1pPr>
              <a:lvl2pPr marL="742950" indent="-28575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2pPr>
              <a:lvl3pPr marL="1143000" indent="-230188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3pPr>
              <a:lvl4pPr marL="16002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4pPr>
              <a:lvl5pPr marL="2057400" indent="-228600" algn="l" defTabSz="895350">
                <a:defRPr sz="2400">
                  <a:solidFill>
                    <a:schemeClr val="tx1"/>
                  </a:solidFill>
                  <a:latin typeface="CorpoS" pitchFamily="2" charset="-1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poS" pitchFamily="2" charset="-18"/>
                </a:defRPr>
              </a:lvl9pPr>
            </a:lstStyle>
            <a:p>
              <a:pPr algn="ctr">
                <a:lnSpc>
                  <a:spcPct val="90000"/>
                </a:lnSpc>
                <a:buSzPct val="100000"/>
              </a:pPr>
              <a:r>
                <a:rPr lang="es-ES" sz="1600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3</a:t>
              </a:r>
            </a:p>
          </p:txBody>
        </p:sp>
        <p:sp>
          <p:nvSpPr>
            <p:cNvPr id="85" name="Text Box 24"/>
            <p:cNvSpPr txBox="1">
              <a:spLocks noChangeArrowheads="1"/>
            </p:cNvSpPr>
            <p:nvPr/>
          </p:nvSpPr>
          <p:spPr bwMode="gray">
            <a:xfrm>
              <a:off x="9727472" y="3604639"/>
              <a:ext cx="2082624" cy="738664"/>
            </a:xfrm>
            <a:prstGeom prst="rect">
              <a:avLst/>
            </a:prstGeom>
            <a:extLst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spcAft>
                  <a:spcPts val="1008"/>
                </a:spcAft>
                <a:buClr>
                  <a:schemeClr val="tx2"/>
                </a:buClr>
                <a:defRPr sz="2000" baseline="0">
                  <a:latin typeface="+mn-lt"/>
                </a:defRPr>
              </a:lvl1pPr>
              <a:lvl2pPr marL="179388" lvl="1" indent="-179388" defTabSz="913526" eaLnBrk="1" hangingPunct="1">
                <a:spcAft>
                  <a:spcPts val="1008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000" baseline="0">
                  <a:latin typeface="+mn-lt"/>
                </a:defRPr>
              </a:lvl2pPr>
              <a:lvl3pPr marL="388938" lvl="2" indent="-203200" defTabSz="913526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3pPr>
              <a:lvl4pPr marL="388938" lvl="3" indent="-203200" defTabSz="190500" eaLnBrk="1" hangingPunct="1">
                <a:lnSpc>
                  <a:spcPct val="100000"/>
                </a:lnSpc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4pPr>
              <a:lvl5pPr marL="388938" marR="0" lvl="4" indent="-203200" defTabSz="1905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8"/>
                </a:spcAft>
                <a:buClr>
                  <a:schemeClr val="tx1"/>
                </a:buClr>
                <a:buSzPct val="100000"/>
                <a:buFont typeface="Symbol" pitchFamily="18" charset="2"/>
                <a:buChar char="-"/>
                <a:tabLst/>
                <a:defRPr sz="1500" baseline="0">
                  <a:latin typeface="+mn-lt"/>
                </a:defRPr>
              </a:lvl5pPr>
              <a:lvl6pPr marL="388938" indent="-203200" defTabSz="913526" fontAlgn="base">
                <a:lnSpc>
                  <a:spcPct val="100000"/>
                </a:lnSpc>
                <a:spcBef>
                  <a:spcPct val="0"/>
                </a:spcBef>
                <a:spcAft>
                  <a:spcPts val="1008"/>
                </a:spcAft>
                <a:buClrTx/>
                <a:buSzPct val="100000"/>
                <a:buFont typeface="Symbol" pitchFamily="18" charset="2"/>
                <a:buChar char="-"/>
                <a:defRPr sz="1500" baseline="0">
                  <a:latin typeface="+mn-lt"/>
                </a:defRPr>
              </a:lvl6pPr>
              <a:lvl7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3588" indent="-581025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s-ES" sz="1600" b="1" dirty="0">
                  <a:solidFill>
                    <a:schemeClr val="tx2"/>
                  </a:solidFill>
                </a:rPr>
                <a:t>Protegidos y mejorados continuamente</a:t>
              </a:r>
            </a:p>
          </p:txBody>
        </p:sp>
      </p:grpSp>
      <p:sp>
        <p:nvSpPr>
          <p:cNvPr id="86" name="Line 34"/>
          <p:cNvSpPr>
            <a:spLocks noChangeShapeType="1"/>
          </p:cNvSpPr>
          <p:nvPr/>
        </p:nvSpPr>
        <p:spPr bwMode="gray">
          <a:xfrm>
            <a:off x="9426995" y="2444166"/>
            <a:ext cx="2404586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gray">
          <a:xfrm>
            <a:off x="9428128" y="3192112"/>
            <a:ext cx="2404586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t="1" b="1102"/>
          <a:stretch/>
        </p:blipFill>
        <p:spPr>
          <a:xfrm>
            <a:off x="9499255" y="4186280"/>
            <a:ext cx="2262332" cy="14615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1" name="Text Box 24"/>
          <p:cNvSpPr txBox="1">
            <a:spLocks noChangeArrowheads="1"/>
          </p:cNvSpPr>
          <p:nvPr/>
        </p:nvSpPr>
        <p:spPr bwMode="gray">
          <a:xfrm>
            <a:off x="9499255" y="5773921"/>
            <a:ext cx="2262332" cy="738664"/>
          </a:xfrm>
          <a:prstGeom prst="rect">
            <a:avLst/>
          </a:prstGeom>
          <a:extLst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lvl="0" indent="0" defTabSz="913526" eaLnBrk="1" hangingPunct="1">
              <a:spcAft>
                <a:spcPts val="1008"/>
              </a:spcAft>
              <a:buClr>
                <a:schemeClr val="tx2"/>
              </a:buClr>
              <a:defRPr sz="2000" baseline="0">
                <a:latin typeface="+mn-lt"/>
              </a:defRPr>
            </a:lvl1pPr>
            <a:lvl2pPr marL="179388" lvl="1" indent="-179388" defTabSz="913526" eaLnBrk="1" hangingPunct="1">
              <a:spcAft>
                <a:spcPts val="1008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000" baseline="0">
                <a:latin typeface="+mn-lt"/>
              </a:defRPr>
            </a:lvl2pPr>
            <a:lvl3pPr marL="388938" lvl="2" indent="-203200" defTabSz="913526" eaLnBrk="1" hangingPunct="1">
              <a:lnSpc>
                <a:spcPct val="100000"/>
              </a:lnSpc>
              <a:spcAft>
                <a:spcPts val="1008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500" baseline="0">
                <a:latin typeface="+mn-lt"/>
              </a:defRPr>
            </a:lvl3pPr>
            <a:lvl4pPr marL="388938" lvl="3" indent="-203200" defTabSz="190500" eaLnBrk="1" hangingPunct="1">
              <a:lnSpc>
                <a:spcPct val="100000"/>
              </a:lnSpc>
              <a:spcAft>
                <a:spcPts val="1008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500" baseline="0">
                <a:latin typeface="+mn-lt"/>
              </a:defRPr>
            </a:lvl4pPr>
            <a:lvl5pPr marL="388938" marR="0" lvl="4" indent="-203200" defTabSz="190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8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/>
              <a:defRPr sz="1500" baseline="0">
                <a:latin typeface="+mn-lt"/>
              </a:defRPr>
            </a:lvl5pPr>
            <a:lvl6pPr marL="388938" indent="-203200" defTabSz="913526" fontAlgn="base">
              <a:lnSpc>
                <a:spcPct val="100000"/>
              </a:lnSpc>
              <a:spcBef>
                <a:spcPct val="0"/>
              </a:spcBef>
              <a:spcAft>
                <a:spcPts val="1008"/>
              </a:spcAft>
              <a:buClrTx/>
              <a:buSzPct val="100000"/>
              <a:buFont typeface="Symbol" pitchFamily="18" charset="2"/>
              <a:buChar char="-"/>
              <a:defRPr sz="1500" baseline="0">
                <a:latin typeface="+mn-lt"/>
              </a:defRPr>
            </a:lvl6pPr>
            <a:lvl7pPr marL="763588" indent="-58102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3588" indent="-58102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3588" indent="-58102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s-ES" sz="1600" dirty="0"/>
              <a:t>Ejemplo de estándar visible, con uso de imágenes de apoyo</a:t>
            </a:r>
            <a:endParaRPr lang="es-ES" sz="1600" b="1" dirty="0"/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gray">
          <a:xfrm>
            <a:off x="9428127" y="1251273"/>
            <a:ext cx="245934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0" tIns="0" rIns="0" bIns="0" anchor="b" anchorCtr="0">
            <a:noAutofit/>
          </a:bodyPr>
          <a:lstStyle>
            <a:defPPr>
              <a:defRPr lang="en-US"/>
            </a:defPPr>
            <a:lvl1pPr defTabSz="801688">
              <a:buSzPct val="100000"/>
              <a:defRPr b="1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 marL="742950" indent="-285750" defTabSz="801688">
              <a:defRPr sz="2400">
                <a:latin typeface="CorpoS" pitchFamily="2" charset="-18"/>
              </a:defRPr>
            </a:lvl2pPr>
            <a:lvl3pPr marL="1143000" indent="-230188" defTabSz="801688">
              <a:defRPr sz="2400">
                <a:latin typeface="CorpoS" pitchFamily="2" charset="-18"/>
              </a:defRPr>
            </a:lvl3pPr>
            <a:lvl4pPr marL="1600200" indent="-228600" defTabSz="801688">
              <a:defRPr sz="2400">
                <a:latin typeface="CorpoS" pitchFamily="2" charset="-18"/>
              </a:defRPr>
            </a:lvl4pPr>
            <a:lvl5pPr marL="2057400" indent="-228600" defTabSz="801688">
              <a:defRPr sz="2400">
                <a:latin typeface="CorpoS" pitchFamily="2" charset="-18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latin typeface="CorpoS" pitchFamily="2" charset="-18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latin typeface="CorpoS" pitchFamily="2" charset="-18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latin typeface="CorpoS" pitchFamily="2" charset="-18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latin typeface="CorpoS" pitchFamily="2" charset="-18"/>
              </a:defRPr>
            </a:lvl9pPr>
          </a:lstStyle>
          <a:p>
            <a:r>
              <a:rPr lang="es-ES" sz="1600" dirty="0">
                <a:solidFill>
                  <a:schemeClr val="tx2"/>
                </a:solidFill>
              </a:rPr>
              <a:t>Características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gray">
          <a:xfrm>
            <a:off x="1399922" y="1251273"/>
            <a:ext cx="7416014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b" anchorCtr="0">
            <a:no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1pPr>
            <a:lvl2pPr marL="742950" indent="-28575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2pPr>
            <a:lvl3pPr marL="1143000" indent="-230188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3pPr>
            <a:lvl4pPr marL="1600200" indent="-22860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4pPr>
            <a:lvl5pPr marL="2057400" indent="-22860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9pPr>
          </a:lstStyle>
          <a:p>
            <a:pPr>
              <a:buSzPct val="100000"/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Principios</a:t>
            </a: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gray">
          <a:xfrm>
            <a:off x="3045223" y="2194146"/>
            <a:ext cx="5661435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gray">
          <a:xfrm>
            <a:off x="3045223" y="3731334"/>
            <a:ext cx="5661435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gray">
          <a:xfrm>
            <a:off x="3045223" y="4960746"/>
            <a:ext cx="5661435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gray">
          <a:xfrm>
            <a:off x="3045223" y="5943936"/>
            <a:ext cx="5661435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ES" sz="918" dirty="0">
              <a:latin typeface="Arial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gray">
          <a:xfrm>
            <a:off x="1399922" y="1579440"/>
            <a:ext cx="1513396" cy="55399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5998" tIns="35998" rIns="35998" bIns="35998" anchor="ctr">
            <a:noAutofit/>
          </a:bodyPr>
          <a:lstStyle/>
          <a:p>
            <a:pPr defTabSz="957162" eaLnBrk="0" hangingPunct="0">
              <a:spcAft>
                <a:spcPts val="0"/>
              </a:spcAft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charset="0"/>
              </a:rPr>
              <a:t>Accesible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045223" y="1579440"/>
            <a:ext cx="566143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600" dirty="0"/>
              <a:t>Disponible en el lugar de trabajo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En poder de cada empleado</a:t>
            </a:r>
            <a:endParaRPr lang="en-US" sz="1600" dirty="0"/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gray">
          <a:xfrm>
            <a:off x="1399922" y="2254854"/>
            <a:ext cx="1513396" cy="141577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5998" tIns="35998" rIns="35998" bIns="35998" anchor="ctr">
            <a:noAutofit/>
          </a:bodyPr>
          <a:lstStyle/>
          <a:p>
            <a:pPr defTabSz="957162" eaLnBrk="0" hangingPunct="0">
              <a:spcAft>
                <a:spcPts val="0"/>
              </a:spcAft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charset="0"/>
              </a:rPr>
              <a:t>Claro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045222" y="2254854"/>
            <a:ext cx="5661435" cy="14157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78170" indent="-17817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dirty="0" err="1"/>
              <a:t>Implementación</a:t>
            </a:r>
            <a:r>
              <a:rPr lang="en-US" sz="1600" dirty="0"/>
              <a:t> simple de </a:t>
            </a:r>
            <a:r>
              <a:rPr lang="en-US" sz="1600" dirty="0" err="1"/>
              <a:t>comprender</a:t>
            </a:r>
            <a:r>
              <a:rPr lang="en-US" sz="1600" dirty="0"/>
              <a:t>: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Descripción clara, simple y consistente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Sin lugar para la confusión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Un estándar destaca claramente el resultado que cada trabajador debe alcanzar en una tarea</a:t>
            </a:r>
            <a:endParaRPr lang="en-US" sz="1600" dirty="0"/>
          </a:p>
        </p:txBody>
      </p:sp>
      <p:sp>
        <p:nvSpPr>
          <p:cNvPr id="63" name="Rectangle 18"/>
          <p:cNvSpPr>
            <a:spLocks noChangeArrowheads="1"/>
          </p:cNvSpPr>
          <p:nvPr/>
        </p:nvSpPr>
        <p:spPr bwMode="gray">
          <a:xfrm>
            <a:off x="1399922" y="3792042"/>
            <a:ext cx="1513396" cy="110799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5998" tIns="35998" rIns="35998" bIns="35998" anchor="ctr">
            <a:noAutofit/>
          </a:bodyPr>
          <a:lstStyle/>
          <a:p>
            <a:pPr defTabSz="957162" eaLnBrk="0" hangingPunct="0">
              <a:spcAft>
                <a:spcPts val="0"/>
              </a:spcAft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charset="0"/>
              </a:rPr>
              <a:t>Específico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045222" y="3792042"/>
            <a:ext cx="5661435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600" dirty="0"/>
              <a:t>Aclaración sobre la implementación de las tareas requeridas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Manera uniforme de realizar una tarea</a:t>
            </a:r>
          </a:p>
          <a:p>
            <a:pPr lvl="1">
              <a:spcBef>
                <a:spcPct val="25000"/>
              </a:spcBef>
            </a:pPr>
            <a:r>
              <a:rPr lang="es-ES" sz="1600" dirty="0"/>
              <a:t>Un estándar se enfoca sólo en las tareas clave de</a:t>
            </a:r>
            <a:br>
              <a:rPr lang="es-ES" sz="1600" dirty="0"/>
            </a:br>
            <a:r>
              <a:rPr lang="es-ES" sz="1600" dirty="0"/>
              <a:t>un proceso</a:t>
            </a:r>
            <a:endParaRPr lang="en-US" sz="1600" dirty="0"/>
          </a:p>
        </p:txBody>
      </p:sp>
      <p:sp>
        <p:nvSpPr>
          <p:cNvPr id="66" name="Rectangle 21"/>
          <p:cNvSpPr>
            <a:spLocks noChangeArrowheads="1"/>
          </p:cNvSpPr>
          <p:nvPr/>
        </p:nvSpPr>
        <p:spPr bwMode="gray">
          <a:xfrm>
            <a:off x="1399922" y="5021454"/>
            <a:ext cx="1513396" cy="861774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5998" tIns="35998" rIns="35998" bIns="35998" anchor="ctr">
            <a:noAutofit/>
          </a:bodyPr>
          <a:lstStyle/>
          <a:p>
            <a:pPr defTabSz="957162" eaLnBrk="0" hangingPunct="0">
              <a:spcAft>
                <a:spcPts val="0"/>
              </a:spcAft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charset="0"/>
              </a:rPr>
              <a:t>Visual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3045222" y="5021454"/>
            <a:ext cx="5661435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600" dirty="0"/>
              <a:t>Misma estructura para cada tipo de estándar</a:t>
            </a:r>
          </a:p>
          <a:p>
            <a:pPr lvl="1">
              <a:spcBef>
                <a:spcPct val="25000"/>
              </a:spcBef>
            </a:pPr>
            <a:r>
              <a:rPr lang="en-US" sz="1600" dirty="0" err="1"/>
              <a:t>Uso</a:t>
            </a:r>
            <a:r>
              <a:rPr lang="en-US" sz="1600" dirty="0"/>
              <a:t> de </a:t>
            </a:r>
            <a:r>
              <a:rPr lang="en-US" sz="1600" dirty="0" err="1"/>
              <a:t>íconos</a:t>
            </a:r>
            <a:r>
              <a:rPr lang="en-US" sz="1600" dirty="0"/>
              <a:t> para </a:t>
            </a:r>
            <a:r>
              <a:rPr lang="en-US" sz="1600" dirty="0" err="1"/>
              <a:t>aspectos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significativos</a:t>
            </a:r>
            <a:endParaRPr lang="en-US" sz="1600" dirty="0"/>
          </a:p>
          <a:p>
            <a:pPr lvl="1">
              <a:spcBef>
                <a:spcPct val="25000"/>
              </a:spcBef>
            </a:pPr>
            <a:r>
              <a:rPr lang="pt-BR" sz="1600" dirty="0" err="1"/>
              <a:t>Soporte</a:t>
            </a:r>
            <a:r>
              <a:rPr lang="pt-BR" sz="1600" dirty="0"/>
              <a:t> de diagramas o capturas de </a:t>
            </a:r>
            <a:r>
              <a:rPr lang="pt-BR" sz="1600" dirty="0" err="1"/>
              <a:t>pantalla</a:t>
            </a:r>
            <a:endParaRPr lang="en-US" sz="1600" dirty="0"/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gray">
          <a:xfrm>
            <a:off x="1399922" y="6004645"/>
            <a:ext cx="1513396" cy="49244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35998" tIns="35998" rIns="35998" bIns="35998" anchor="ctr">
            <a:noAutofit/>
          </a:bodyPr>
          <a:lstStyle/>
          <a:p>
            <a:pPr defTabSz="957162" eaLnBrk="0" hangingPunct="0">
              <a:spcAft>
                <a:spcPts val="0"/>
              </a:spcAft>
            </a:pPr>
            <a:r>
              <a:rPr lang="es-ES" sz="1600" b="1" dirty="0">
                <a:solidFill>
                  <a:schemeClr val="tx2"/>
                </a:solidFill>
                <a:latin typeface="+mn-lt"/>
                <a:cs typeface="Arial" charset="0"/>
              </a:rPr>
              <a:t>Actualizado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3045222" y="6004645"/>
            <a:ext cx="566143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s-ES" sz="1600" dirty="0"/>
              <a:t>Implementación de tareas adaptada como función de su uso diario</a:t>
            </a:r>
            <a:endParaRPr lang="en-US" sz="1600" dirty="0"/>
          </a:p>
        </p:txBody>
      </p:sp>
      <p:sp>
        <p:nvSpPr>
          <p:cNvPr id="38" name="1. On-page tracker 1.">
            <a:extLst>
              <a:ext uri="{FF2B5EF4-FFF2-40B4-BE49-F238E27FC236}">
                <a16:creationId xmlns:a16="http://schemas.microsoft.com/office/drawing/2014/main" xmlns="" id="{3BF5748F-F817-4A73-AFC1-1FE67D3C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C19C3E93-3851-45AD-81B7-F06049CB7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80AFF8E-F075-4C8B-80D8-EFB5C26A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705549"/>
            <a:ext cx="9055371" cy="307777"/>
          </a:xfrm>
        </p:spPr>
        <p:txBody>
          <a:bodyPr/>
          <a:lstStyle/>
          <a:p>
            <a:r>
              <a:rPr lang="en-US" dirty="0" err="1"/>
              <a:t>Principios</a:t>
            </a:r>
            <a:r>
              <a:rPr lang="en-US" dirty="0"/>
              <a:t> y </a:t>
            </a:r>
            <a:r>
              <a:rPr lang="en-US" dirty="0" err="1"/>
              <a:t>Características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A486E55-C5D3-4058-8238-6C1BF9588785}"/>
              </a:ext>
            </a:extLst>
          </p:cNvPr>
          <p:cNvCxnSpPr>
            <a:cxnSpLocks/>
          </p:cNvCxnSpPr>
          <p:nvPr/>
        </p:nvCxnSpPr>
        <p:spPr>
          <a:xfrm rot="5400000">
            <a:off x="6663380" y="4102431"/>
            <a:ext cx="482030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6639A73-22F6-4CA5-8906-E56B7394DE7A}"/>
              </a:ext>
            </a:extLst>
          </p:cNvPr>
          <p:cNvCxnSpPr>
            <a:cxnSpLocks/>
          </p:cNvCxnSpPr>
          <p:nvPr/>
        </p:nvCxnSpPr>
        <p:spPr>
          <a:xfrm>
            <a:off x="1399921" y="1497494"/>
            <a:ext cx="104875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FA6FC5E-819E-4278-B0C1-A86FB017AC05}"/>
              </a:ext>
            </a:extLst>
          </p:cNvPr>
          <p:cNvGrpSpPr/>
          <p:nvPr/>
        </p:nvGrpSpPr>
        <p:grpSpPr>
          <a:xfrm>
            <a:off x="8904853" y="1309766"/>
            <a:ext cx="303499" cy="382510"/>
            <a:chOff x="8904853" y="1309766"/>
            <a:chExt cx="303499" cy="3825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B90135F-B4DD-483D-8196-04B14AF1A89B}"/>
                </a:ext>
              </a:extLst>
            </p:cNvPr>
            <p:cNvSpPr/>
            <p:nvPr/>
          </p:nvSpPr>
          <p:spPr>
            <a:xfrm>
              <a:off x="9027319" y="1400175"/>
              <a:ext cx="109537" cy="1758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1417DB9-1147-4525-A14E-1405D4BBA867}"/>
                </a:ext>
              </a:extLst>
            </p:cNvPr>
            <p:cNvGrpSpPr/>
            <p:nvPr/>
          </p:nvGrpSpPr>
          <p:grpSpPr>
            <a:xfrm>
              <a:off x="8904853" y="1309766"/>
              <a:ext cx="303499" cy="382510"/>
              <a:chOff x="3954341" y="1806783"/>
              <a:chExt cx="734683" cy="484632"/>
            </a:xfrm>
          </p:grpSpPr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xmlns="" id="{E68DB2E4-B442-49D9-962D-D7E39A4BFB92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Arrow: Chevron 51">
                <a:extLst>
                  <a:ext uri="{FF2B5EF4-FFF2-40B4-BE49-F238E27FC236}">
                    <a16:creationId xmlns:a16="http://schemas.microsoft.com/office/drawing/2014/main" xmlns="" id="{BA5B8372-2B13-4D8B-8A11-9042641DCA2B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403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806869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Diapositiva de think-cell" r:id="rId16" imgW="530" imgH="528" progId="TCLayout.ActiveDocument.1">
                  <p:embed/>
                </p:oleObj>
              </mc:Choice>
              <mc:Fallback>
                <p:oleObj name="Diapositiva de think-cell" r:id="rId16" imgW="530" imgH="528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84"/>
          <p:cNvSpPr txBox="1"/>
          <p:nvPr/>
        </p:nvSpPr>
        <p:spPr>
          <a:xfrm>
            <a:off x="1587443" y="2103870"/>
            <a:ext cx="957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Actividades clave</a:t>
            </a:r>
          </a:p>
        </p:txBody>
      </p:sp>
      <p:sp>
        <p:nvSpPr>
          <p:cNvPr id="91" name="Freeform 17"/>
          <p:cNvSpPr/>
          <p:nvPr>
            <p:custDataLst>
              <p:tags r:id="rId3"/>
            </p:custDataLst>
          </p:nvPr>
        </p:nvSpPr>
        <p:spPr bwMode="auto">
          <a:xfrm>
            <a:off x="2481803" y="1383632"/>
            <a:ext cx="1853413" cy="590587"/>
          </a:xfrm>
          <a:prstGeom prst="chevron">
            <a:avLst>
              <a:gd name="adj" fmla="val 181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62" tIns="0" rIns="0" bIns="0" numCol="1" anchor="ctr" anchorCtr="0" compatLnSpc="1">
            <a:prstTxWarp prst="textNoShape">
              <a:avLst/>
            </a:prstTxWarp>
          </a:bodyPr>
          <a:lstStyle/>
          <a:p>
            <a:endParaRPr lang="es-CL" sz="1100" b="1" dirty="0">
              <a:latin typeface="+mn-lt"/>
              <a:cs typeface="Arial" pitchFamily="34" charset="0"/>
            </a:endParaRPr>
          </a:p>
        </p:txBody>
      </p:sp>
      <p:sp>
        <p:nvSpPr>
          <p:cNvPr id="92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0829" y="1419858"/>
            <a:ext cx="1208043" cy="51813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Identificar la necesidad de crear estándar</a:t>
            </a:r>
          </a:p>
        </p:txBody>
      </p:sp>
      <p:sp>
        <p:nvSpPr>
          <p:cNvPr id="97" name="Freeform 20"/>
          <p:cNvSpPr/>
          <p:nvPr>
            <p:custDataLst>
              <p:tags r:id="rId5"/>
            </p:custDataLst>
          </p:nvPr>
        </p:nvSpPr>
        <p:spPr bwMode="auto">
          <a:xfrm>
            <a:off x="6078743" y="1381679"/>
            <a:ext cx="1853413" cy="590587"/>
          </a:xfrm>
          <a:prstGeom prst="chevron">
            <a:avLst>
              <a:gd name="adj" fmla="val 181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62" tIns="0" rIns="0" bIns="0" numCol="1" anchor="ctr" anchorCtr="0" compatLnSpc="1">
            <a:prstTxWarp prst="textNoShape">
              <a:avLst/>
            </a:prstTxWarp>
          </a:bodyPr>
          <a:lstStyle/>
          <a:p>
            <a:endParaRPr lang="es-CL" sz="1100" b="1" dirty="0">
              <a:latin typeface="+mn-lt"/>
              <a:cs typeface="Arial" pitchFamily="34" charset="0"/>
            </a:endParaRPr>
          </a:p>
        </p:txBody>
      </p:sp>
      <p:sp>
        <p:nvSpPr>
          <p:cNvPr id="98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5105" y="1500126"/>
            <a:ext cx="14547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Capacitar en base al estándar definido</a:t>
            </a:r>
          </a:p>
        </p:txBody>
      </p:sp>
      <p:sp>
        <p:nvSpPr>
          <p:cNvPr id="100" name="Freeform 23"/>
          <p:cNvSpPr/>
          <p:nvPr>
            <p:custDataLst>
              <p:tags r:id="rId7"/>
            </p:custDataLst>
          </p:nvPr>
        </p:nvSpPr>
        <p:spPr bwMode="auto">
          <a:xfrm>
            <a:off x="7902023" y="1383632"/>
            <a:ext cx="1853413" cy="590587"/>
          </a:xfrm>
          <a:prstGeom prst="chevron">
            <a:avLst>
              <a:gd name="adj" fmla="val 181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62" tIns="0" rIns="0" bIns="0" numCol="1" anchor="ctr" anchorCtr="0" compatLnSpc="1">
            <a:prstTxWarp prst="textNoShape">
              <a:avLst/>
            </a:prstTxWarp>
          </a:bodyPr>
          <a:lstStyle/>
          <a:p>
            <a:endParaRPr lang="es-CL" sz="1100" b="1" dirty="0">
              <a:latin typeface="+mn-lt"/>
              <a:cs typeface="Arial" pitchFamily="34" charset="0"/>
            </a:endParaRPr>
          </a:p>
        </p:txBody>
      </p:sp>
      <p:sp>
        <p:nvSpPr>
          <p:cNvPr id="101" name="Text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27651" y="1506647"/>
            <a:ext cx="14732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Ejecutar el proceso y verificar adherencia</a:t>
            </a:r>
          </a:p>
        </p:txBody>
      </p:sp>
      <p:sp>
        <p:nvSpPr>
          <p:cNvPr id="39" name="Freeform 23"/>
          <p:cNvSpPr/>
          <p:nvPr>
            <p:custDataLst>
              <p:tags r:id="rId9"/>
            </p:custDataLst>
          </p:nvPr>
        </p:nvSpPr>
        <p:spPr bwMode="auto">
          <a:xfrm>
            <a:off x="9706027" y="1383614"/>
            <a:ext cx="1853413" cy="590587"/>
          </a:xfrm>
          <a:prstGeom prst="chevron">
            <a:avLst>
              <a:gd name="adj" fmla="val 181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62" tIns="0" rIns="0" bIns="0" numCol="1" anchor="ctr" anchorCtr="0" compatLnSpc="1">
            <a:prstTxWarp prst="textNoShape">
              <a:avLst/>
            </a:prstTxWarp>
          </a:bodyPr>
          <a:lstStyle/>
          <a:p>
            <a:endParaRPr lang="es-CL" sz="1100" b="1" dirty="0">
              <a:latin typeface="+mn-lt"/>
              <a:cs typeface="Arial" pitchFamily="34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50931" y="1500126"/>
            <a:ext cx="1303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Corregir desvíos en la adherencia</a:t>
            </a:r>
          </a:p>
        </p:txBody>
      </p:sp>
      <p:cxnSp>
        <p:nvCxnSpPr>
          <p:cNvPr id="48" name="Straight Connector 106"/>
          <p:cNvCxnSpPr/>
          <p:nvPr/>
        </p:nvCxnSpPr>
        <p:spPr>
          <a:xfrm>
            <a:off x="4242770" y="2031552"/>
            <a:ext cx="0" cy="4198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06"/>
          <p:cNvCxnSpPr/>
          <p:nvPr/>
        </p:nvCxnSpPr>
        <p:spPr>
          <a:xfrm>
            <a:off x="6037757" y="2031552"/>
            <a:ext cx="0" cy="4198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06"/>
          <p:cNvCxnSpPr/>
          <p:nvPr/>
        </p:nvCxnSpPr>
        <p:spPr>
          <a:xfrm>
            <a:off x="7827220" y="2031552"/>
            <a:ext cx="0" cy="4198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6"/>
          <p:cNvCxnSpPr/>
          <p:nvPr/>
        </p:nvCxnSpPr>
        <p:spPr>
          <a:xfrm>
            <a:off x="9720477" y="2031552"/>
            <a:ext cx="0" cy="41987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8"/>
          <p:cNvSpPr>
            <a:spLocks/>
          </p:cNvSpPr>
          <p:nvPr/>
        </p:nvSpPr>
        <p:spPr>
          <a:xfrm>
            <a:off x="2408888" y="1330119"/>
            <a:ext cx="205935" cy="20370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00" b="1" dirty="0">
                <a:solidFill>
                  <a:schemeClr val="tx2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8" name="Oval 58"/>
          <p:cNvSpPr>
            <a:spLocks/>
          </p:cNvSpPr>
          <p:nvPr/>
        </p:nvSpPr>
        <p:spPr>
          <a:xfrm>
            <a:off x="6083725" y="1313180"/>
            <a:ext cx="205935" cy="20370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00" b="1" dirty="0">
                <a:solidFill>
                  <a:schemeClr val="tx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7889970" y="1317836"/>
            <a:ext cx="205935" cy="20370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00" b="1" dirty="0">
                <a:solidFill>
                  <a:schemeClr val="tx2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4" name="Oval 58"/>
          <p:cNvSpPr>
            <a:spLocks/>
          </p:cNvSpPr>
          <p:nvPr/>
        </p:nvSpPr>
        <p:spPr>
          <a:xfrm>
            <a:off x="9696215" y="1313179"/>
            <a:ext cx="205935" cy="20370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00" b="1" dirty="0">
                <a:solidFill>
                  <a:schemeClr val="tx2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>
          <a:xfrm rot="16200000">
            <a:off x="979023" y="5247782"/>
            <a:ext cx="1882190" cy="64696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559" tIns="93297" rIns="128559" bIns="93297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CL" sz="1100" b="1" dirty="0">
                <a:solidFill>
                  <a:schemeClr val="bg1"/>
                </a:solidFill>
                <a:latin typeface="+mn-lt"/>
              </a:rPr>
              <a:t>Prácticas LM involucradas</a:t>
            </a:r>
            <a:endParaRPr lang="es-CL" sz="11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>
          <a:xfrm>
            <a:off x="2359402" y="4665053"/>
            <a:ext cx="1803568" cy="365836"/>
          </a:xfrm>
          <a:prstGeom prst="rect">
            <a:avLst/>
          </a:prstGeom>
          <a:solidFill>
            <a:srgbClr val="D1DDFF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Diálogos de Desempeño</a:t>
            </a:r>
          </a:p>
        </p:txBody>
      </p:sp>
      <p:sp>
        <p:nvSpPr>
          <p:cNvPr id="52" name="Rectangle 51"/>
          <p:cNvSpPr>
            <a:spLocks/>
          </p:cNvSpPr>
          <p:nvPr/>
        </p:nvSpPr>
        <p:spPr>
          <a:xfrm>
            <a:off x="2353263" y="5140165"/>
            <a:ext cx="1815844" cy="365836"/>
          </a:xfrm>
          <a:prstGeom prst="rect">
            <a:avLst/>
          </a:prstGeom>
          <a:solidFill>
            <a:srgbClr val="FFEDB3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Confirmación de Procesos</a:t>
            </a:r>
          </a:p>
        </p:txBody>
      </p:sp>
      <p:sp>
        <p:nvSpPr>
          <p:cNvPr id="53" name="Rectangle 52"/>
          <p:cNvSpPr>
            <a:spLocks/>
          </p:cNvSpPr>
          <p:nvPr/>
        </p:nvSpPr>
        <p:spPr>
          <a:xfrm>
            <a:off x="2355104" y="5617452"/>
            <a:ext cx="1815258" cy="365836"/>
          </a:xfrm>
          <a:prstGeom prst="rect">
            <a:avLst/>
          </a:prstGeom>
          <a:solidFill>
            <a:srgbClr val="DFF1CB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Resolución de Problemas</a:t>
            </a:r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1596633" y="4554855"/>
            <a:ext cx="9982869" cy="0"/>
          </a:xfrm>
          <a:prstGeom prst="line">
            <a:avLst/>
          </a:prstGeom>
          <a:noFill/>
          <a:ln w="6350">
            <a:solidFill>
              <a:schemeClr val="accent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endParaRPr lang="es-CL" sz="918" dirty="0"/>
          </a:p>
        </p:txBody>
      </p:sp>
      <p:sp>
        <p:nvSpPr>
          <p:cNvPr id="62" name="Rectangle 61"/>
          <p:cNvSpPr>
            <a:spLocks/>
          </p:cNvSpPr>
          <p:nvPr/>
        </p:nvSpPr>
        <p:spPr>
          <a:xfrm>
            <a:off x="6076762" y="5118169"/>
            <a:ext cx="1707110" cy="365836"/>
          </a:xfrm>
          <a:prstGeom prst="rect">
            <a:avLst/>
          </a:prstGeom>
          <a:solidFill>
            <a:srgbClr val="FFEDB3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Matriz de Competencias</a:t>
            </a:r>
          </a:p>
        </p:txBody>
      </p:sp>
      <p:sp>
        <p:nvSpPr>
          <p:cNvPr id="107" name="Rectangle 106"/>
          <p:cNvSpPr>
            <a:spLocks/>
          </p:cNvSpPr>
          <p:nvPr/>
        </p:nvSpPr>
        <p:spPr>
          <a:xfrm>
            <a:off x="2353263" y="6113657"/>
            <a:ext cx="9227083" cy="365836"/>
          </a:xfrm>
          <a:prstGeom prst="rect">
            <a:avLst/>
          </a:prstGeom>
          <a:solidFill>
            <a:srgbClr val="FF7C80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Proceso de Gestión de Estándares</a:t>
            </a:r>
          </a:p>
        </p:txBody>
      </p:sp>
      <p:sp>
        <p:nvSpPr>
          <p:cNvPr id="114" name="Rectangle 113"/>
          <p:cNvSpPr>
            <a:spLocks/>
          </p:cNvSpPr>
          <p:nvPr/>
        </p:nvSpPr>
        <p:spPr>
          <a:xfrm>
            <a:off x="7877905" y="4635958"/>
            <a:ext cx="1803568" cy="365836"/>
          </a:xfrm>
          <a:prstGeom prst="rect">
            <a:avLst/>
          </a:prstGeom>
          <a:solidFill>
            <a:srgbClr val="D1DDFF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Diálogos de Desempeño</a:t>
            </a:r>
          </a:p>
        </p:txBody>
      </p:sp>
      <p:sp>
        <p:nvSpPr>
          <p:cNvPr id="115" name="Rectangle 114"/>
          <p:cNvSpPr>
            <a:spLocks/>
          </p:cNvSpPr>
          <p:nvPr/>
        </p:nvSpPr>
        <p:spPr>
          <a:xfrm>
            <a:off x="7871766" y="5111071"/>
            <a:ext cx="1815844" cy="365836"/>
          </a:xfrm>
          <a:prstGeom prst="rect">
            <a:avLst/>
          </a:prstGeom>
          <a:solidFill>
            <a:srgbClr val="FFEDB3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Confirmación de Procesos</a:t>
            </a:r>
          </a:p>
        </p:txBody>
      </p:sp>
      <p:sp>
        <p:nvSpPr>
          <p:cNvPr id="116" name="Rectangle 115"/>
          <p:cNvSpPr>
            <a:spLocks/>
          </p:cNvSpPr>
          <p:nvPr/>
        </p:nvSpPr>
        <p:spPr>
          <a:xfrm>
            <a:off x="9774443" y="5111071"/>
            <a:ext cx="1805903" cy="365836"/>
          </a:xfrm>
          <a:prstGeom prst="rect">
            <a:avLst/>
          </a:prstGeom>
          <a:solidFill>
            <a:srgbClr val="FFEDB3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Matriz de Competencias</a:t>
            </a:r>
          </a:p>
        </p:txBody>
      </p:sp>
      <p:sp>
        <p:nvSpPr>
          <p:cNvPr id="117" name="Rectangle 116"/>
          <p:cNvSpPr>
            <a:spLocks/>
          </p:cNvSpPr>
          <p:nvPr/>
        </p:nvSpPr>
        <p:spPr>
          <a:xfrm>
            <a:off x="9765089" y="5566496"/>
            <a:ext cx="1815258" cy="365836"/>
          </a:xfrm>
          <a:prstGeom prst="rect">
            <a:avLst/>
          </a:prstGeom>
          <a:solidFill>
            <a:srgbClr val="DFF1CB"/>
          </a:solidFill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Resolución de Problemas</a:t>
            </a:r>
          </a:p>
        </p:txBody>
      </p:sp>
      <p:sp>
        <p:nvSpPr>
          <p:cNvPr id="118" name="Rectangle 16"/>
          <p:cNvSpPr txBox="1"/>
          <p:nvPr>
            <p:custDataLst>
              <p:tags r:id="rId11"/>
            </p:custDataLst>
          </p:nvPr>
        </p:nvSpPr>
        <p:spPr>
          <a:xfrm>
            <a:off x="4241516" y="1334143"/>
            <a:ext cx="1800393" cy="3213841"/>
          </a:xfrm>
          <a:prstGeom prst="rect">
            <a:avLst/>
          </a:prstGeom>
          <a:solidFill>
            <a:schemeClr val="accent1">
              <a:alpha val="28000"/>
            </a:schemeClr>
          </a:solidFill>
          <a:ln w="19050">
            <a:solidFill>
              <a:schemeClr val="accent5"/>
            </a:solidFill>
            <a:prstDash val="dash"/>
          </a:ln>
        </p:spPr>
        <p:txBody>
          <a:bodyPr vert="horz" lIns="77748" tIns="77748" rIns="77748" bIns="77748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Calibri" panose="020F0502020204030204" pitchFamily="34" charset="0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Calibri" panose="020F0502020204030204" pitchFamily="34" charset="0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Calibri" panose="020F0502020204030204" pitchFamily="34" charset="0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Calibri" panose="020F0502020204030204" pitchFamily="34" charset="0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es-CL" sz="1100" dirty="0">
              <a:latin typeface="+mn-lt"/>
            </a:endParaRPr>
          </a:p>
        </p:txBody>
      </p:sp>
      <p:sp>
        <p:nvSpPr>
          <p:cNvPr id="94" name="Freeform 14"/>
          <p:cNvSpPr/>
          <p:nvPr>
            <p:custDataLst>
              <p:tags r:id="rId12"/>
            </p:custDataLst>
          </p:nvPr>
        </p:nvSpPr>
        <p:spPr bwMode="auto">
          <a:xfrm>
            <a:off x="4271676" y="1383632"/>
            <a:ext cx="1853413" cy="590587"/>
          </a:xfrm>
          <a:prstGeom prst="chevron">
            <a:avLst>
              <a:gd name="adj" fmla="val 1819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73462" tIns="0" rIns="0" bIns="0" numCol="1" anchor="ctr" anchorCtr="0" compatLnSpc="1">
            <a:prstTxWarp prst="textNoShape">
              <a:avLst/>
            </a:prstTxWarp>
          </a:bodyPr>
          <a:lstStyle/>
          <a:p>
            <a:endParaRPr lang="es-CL" sz="1100" b="1" dirty="0">
              <a:latin typeface="+mn-lt"/>
              <a:cs typeface="Arial" pitchFamily="34" charset="0"/>
            </a:endParaRPr>
          </a:p>
        </p:txBody>
      </p:sp>
      <p:sp>
        <p:nvSpPr>
          <p:cNvPr id="95" name="Text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47451" y="1506214"/>
            <a:ext cx="1323466" cy="3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100" b="1" dirty="0">
                <a:solidFill>
                  <a:schemeClr val="tx2"/>
                </a:solidFill>
              </a:rPr>
              <a:t>Crear y aprobar el estándar</a:t>
            </a:r>
          </a:p>
        </p:txBody>
      </p:sp>
      <p:sp>
        <p:nvSpPr>
          <p:cNvPr id="57" name="Oval 58"/>
          <p:cNvSpPr>
            <a:spLocks/>
          </p:cNvSpPr>
          <p:nvPr/>
        </p:nvSpPr>
        <p:spPr>
          <a:xfrm>
            <a:off x="4224634" y="1303039"/>
            <a:ext cx="205935" cy="20370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00" b="1" dirty="0">
                <a:solidFill>
                  <a:schemeClr val="tx2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43E341-A347-43A8-8FC6-A0C840DA9FFE}"/>
              </a:ext>
            </a:extLst>
          </p:cNvPr>
          <p:cNvGrpSpPr/>
          <p:nvPr/>
        </p:nvGrpSpPr>
        <p:grpSpPr>
          <a:xfrm>
            <a:off x="5200984" y="481403"/>
            <a:ext cx="6686487" cy="145878"/>
            <a:chOff x="3825134" y="926463"/>
            <a:chExt cx="6686487" cy="145878"/>
          </a:xfrm>
        </p:grpSpPr>
        <p:sp>
          <p:nvSpPr>
            <p:cNvPr id="103" name="Rectangle 102"/>
            <p:cNvSpPr/>
            <p:nvPr/>
          </p:nvSpPr>
          <p:spPr>
            <a:xfrm>
              <a:off x="6679650" y="947959"/>
              <a:ext cx="111957" cy="111957"/>
            </a:xfrm>
            <a:prstGeom prst="rect">
              <a:avLst/>
            </a:prstGeom>
            <a:solidFill>
              <a:srgbClr val="D1DDFF"/>
            </a:solidFill>
            <a:ln w="952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918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"/>
            <p:cNvSpPr txBox="1">
              <a:spLocks/>
            </p:cNvSpPr>
            <p:nvPr/>
          </p:nvSpPr>
          <p:spPr>
            <a:xfrm>
              <a:off x="6844650" y="928215"/>
              <a:ext cx="1105283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1">
                    <a:lumMod val="25000"/>
                  </a:schemeClr>
                </a:buClr>
                <a:buSzPct val="125000"/>
                <a:buFont typeface="Arial" charset="0"/>
                <a:buChar char="▪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–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▫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1">
                    <a:lumMod val="25000"/>
                  </a:schemeClr>
                </a:buClr>
                <a:buSzPct val="89000"/>
                <a:buFont typeface="Arial" charset="0"/>
                <a:buChar char="-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s-CL" sz="918" dirty="0">
                  <a:solidFill>
                    <a:schemeClr val="tx1"/>
                  </a:solidFill>
                </a:rPr>
                <a:t>Objetivo Común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821184" y="947959"/>
              <a:ext cx="111957" cy="111957"/>
            </a:xfrm>
            <a:prstGeom prst="rect">
              <a:avLst/>
            </a:prstGeom>
            <a:solidFill>
              <a:srgbClr val="DFF1CB"/>
            </a:solidFill>
            <a:ln w="952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918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"/>
            <p:cNvSpPr txBox="1">
              <a:spLocks/>
            </p:cNvSpPr>
            <p:nvPr/>
          </p:nvSpPr>
          <p:spPr>
            <a:xfrm>
              <a:off x="7992177" y="928215"/>
              <a:ext cx="961296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1">
                    <a:lumMod val="25000"/>
                  </a:schemeClr>
                </a:buClr>
                <a:buSzPct val="125000"/>
                <a:buFont typeface="Arial" charset="0"/>
                <a:buChar char="▪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–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▫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1">
                    <a:lumMod val="25000"/>
                  </a:schemeClr>
                </a:buClr>
                <a:buSzPct val="89000"/>
                <a:buFont typeface="Arial" charset="0"/>
                <a:buChar char="-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s-CL" sz="918" dirty="0">
                  <a:solidFill>
                    <a:schemeClr val="tx1"/>
                  </a:solidFill>
                </a:rPr>
                <a:t>Mejora Continua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989847" y="947959"/>
              <a:ext cx="111957" cy="111957"/>
            </a:xfrm>
            <a:prstGeom prst="rect">
              <a:avLst/>
            </a:prstGeom>
            <a:solidFill>
              <a:srgbClr val="FFEDB3"/>
            </a:solidFill>
            <a:ln w="952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918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10"/>
            <p:cNvSpPr txBox="1">
              <a:spLocks/>
            </p:cNvSpPr>
            <p:nvPr/>
          </p:nvSpPr>
          <p:spPr>
            <a:xfrm>
              <a:off x="9167279" y="928215"/>
              <a:ext cx="1344342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1">
                    <a:lumMod val="25000"/>
                  </a:schemeClr>
                </a:buClr>
                <a:buSzPct val="125000"/>
                <a:buFont typeface="Arial" charset="0"/>
                <a:buChar char="▪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–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▫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1">
                    <a:lumMod val="25000"/>
                  </a:schemeClr>
                </a:buClr>
                <a:buSzPct val="89000"/>
                <a:buFont typeface="Arial" charset="0"/>
                <a:buChar char="-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s-CL" sz="918" dirty="0">
                  <a:solidFill>
                    <a:schemeClr val="tx1"/>
                  </a:solidFill>
                </a:rPr>
                <a:t>Desarrollo de Personas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439794" y="947959"/>
              <a:ext cx="111957" cy="111957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s-CL" sz="918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"/>
            <p:cNvSpPr txBox="1">
              <a:spLocks/>
            </p:cNvSpPr>
            <p:nvPr/>
          </p:nvSpPr>
          <p:spPr>
            <a:xfrm>
              <a:off x="5617226" y="928215"/>
              <a:ext cx="1087649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1">
                    <a:lumMod val="25000"/>
                  </a:schemeClr>
                </a:buClr>
                <a:buSzPct val="125000"/>
                <a:buFont typeface="Arial" charset="0"/>
                <a:buChar char="▪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–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▫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1">
                    <a:lumMod val="25000"/>
                  </a:schemeClr>
                </a:buClr>
                <a:buSzPct val="89000"/>
                <a:buFont typeface="Arial" charset="0"/>
                <a:buChar char="-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s-CL" sz="918" dirty="0">
                  <a:solidFill>
                    <a:schemeClr val="tx1"/>
                  </a:solidFill>
                </a:rPr>
                <a:t>Procesos eficientes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825134" y="933248"/>
              <a:ext cx="111957" cy="111957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9050">
              <a:solidFill>
                <a:schemeClr val="accent5"/>
              </a:solidFill>
              <a:prstDash val="dash"/>
            </a:ln>
          </p:spPr>
          <p:txBody>
            <a:bodyPr vert="horz" lIns="77748" tIns="77748" rIns="77748" bIns="77748" rtlCol="0" anchor="t" anchorCtr="0">
              <a:noAutofit/>
            </a:bodyPr>
            <a:lstStyle/>
            <a:p>
              <a:pPr defTabSz="913526">
                <a:buClr>
                  <a:schemeClr val="tx2"/>
                </a:buClr>
              </a:pPr>
              <a:endParaRPr lang="es-CL" sz="918" dirty="0">
                <a:latin typeface="Calibri" panose="020F0502020204030204" pitchFamily="34" charset="0"/>
              </a:endParaRPr>
            </a:p>
          </p:txBody>
        </p:sp>
        <p:sp>
          <p:nvSpPr>
            <p:cNvPr id="122" name="Rectangle 10"/>
            <p:cNvSpPr txBox="1">
              <a:spLocks/>
            </p:cNvSpPr>
            <p:nvPr/>
          </p:nvSpPr>
          <p:spPr>
            <a:xfrm>
              <a:off x="4002566" y="926463"/>
              <a:ext cx="1344342" cy="14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1">
                    <a:lumMod val="25000"/>
                  </a:schemeClr>
                </a:buClr>
                <a:buSzPct val="125000"/>
                <a:buFont typeface="Arial" charset="0"/>
                <a:buChar char="▪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–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1">
                    <a:lumMod val="25000"/>
                  </a:schemeClr>
                </a:buClr>
                <a:buSzPct val="120000"/>
                <a:buFont typeface="Arial" charset="0"/>
                <a:buChar char="▫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1">
                    <a:lumMod val="25000"/>
                  </a:schemeClr>
                </a:buClr>
                <a:buSzPct val="89000"/>
                <a:buFont typeface="Arial" charset="0"/>
                <a:buChar char="-"/>
                <a:defRPr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s-CL" sz="918" dirty="0">
                  <a:solidFill>
                    <a:schemeClr val="tx1"/>
                  </a:solidFill>
                </a:rPr>
                <a:t>Detallado a continuación</a:t>
              </a:r>
            </a:p>
          </p:txBody>
        </p:sp>
      </p:grpSp>
      <p:sp>
        <p:nvSpPr>
          <p:cNvPr id="66" name="1. On-page tracker 1.">
            <a:extLst>
              <a:ext uri="{FF2B5EF4-FFF2-40B4-BE49-F238E27FC236}">
                <a16:creationId xmlns:a16="http://schemas.microsoft.com/office/drawing/2014/main" xmlns="" id="{1BA41F57-21B1-431E-8E6E-7A168B91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xmlns="" id="{38FE7D9F-D526-4133-B3A0-115DCE6B9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B8CFD-8BD2-4A3A-B116-672F9976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705549"/>
            <a:ext cx="9055371" cy="307777"/>
          </a:xfrm>
        </p:spPr>
        <p:txBody>
          <a:bodyPr wrap="square" anchor="b" anchorCtr="0">
            <a:spAutoFit/>
          </a:bodyPr>
          <a:lstStyle/>
          <a:p>
            <a:r>
              <a:rPr lang="es-ES" dirty="0"/>
              <a:t>Los estándares son creados y utilizados mediante un proceso de 5 pasos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BA2B00-1D50-46D7-9B19-FF623A142F9B}"/>
              </a:ext>
            </a:extLst>
          </p:cNvPr>
          <p:cNvSpPr txBox="1"/>
          <p:nvPr/>
        </p:nvSpPr>
        <p:spPr>
          <a:xfrm>
            <a:off x="2481804" y="2103870"/>
            <a:ext cx="1615233" cy="13542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/>
            <a:r>
              <a:rPr lang="es-ES" sz="1100"/>
              <a:t>Identificar y priorizar los procesos y tareas relevantes que requieren ser estandarizados en función de desvíos detectados (por ej.</a:t>
            </a:r>
            <a:br>
              <a:rPr lang="es-ES" sz="1100"/>
            </a:br>
            <a:r>
              <a:rPr lang="es-ES" sz="1100"/>
              <a:t>en KPIs)</a:t>
            </a:r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37D24B-1C5B-47ED-863D-707C658D49A8}"/>
              </a:ext>
            </a:extLst>
          </p:cNvPr>
          <p:cNvSpPr txBox="1"/>
          <p:nvPr/>
        </p:nvSpPr>
        <p:spPr>
          <a:xfrm>
            <a:off x="4367112" y="2103871"/>
            <a:ext cx="1641297" cy="1523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/>
            <a:r>
              <a:rPr lang="es-ES" sz="1100" dirty="0"/>
              <a:t>Crear el estándar en base a la mejor práctica conocida por el equipo y asegurando se cierran brechas que son causa de desvíos</a:t>
            </a:r>
          </a:p>
          <a:p>
            <a:pPr lvl="1"/>
            <a:r>
              <a:rPr lang="es-ES" sz="1100" dirty="0"/>
              <a:t>Aprobar y documentar el estándar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48D6C9-DDFD-4E8E-ADE0-1E56BEF39DE0}"/>
              </a:ext>
            </a:extLst>
          </p:cNvPr>
          <p:cNvSpPr txBox="1"/>
          <p:nvPr/>
        </p:nvSpPr>
        <p:spPr>
          <a:xfrm>
            <a:off x="6162462" y="2103871"/>
            <a:ext cx="1544511" cy="13542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/>
            <a:r>
              <a:rPr lang="es-ES" sz="1100"/>
              <a:t>Entrenar a las personas responsables por la ejecución del estándar</a:t>
            </a:r>
          </a:p>
          <a:p>
            <a:pPr lvl="1"/>
            <a:r>
              <a:rPr lang="es-ES" sz="1100"/>
              <a:t>Disponibilizar estándar físicamente en el área de trabajo</a:t>
            </a:r>
            <a:endParaRPr lang="en-US" sz="11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D822C1-4EDF-4BB0-99F5-7038B82FEBAD}"/>
              </a:ext>
            </a:extLst>
          </p:cNvPr>
          <p:cNvSpPr txBox="1"/>
          <p:nvPr/>
        </p:nvSpPr>
        <p:spPr>
          <a:xfrm>
            <a:off x="7976822" y="2103871"/>
            <a:ext cx="1544511" cy="1523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/>
            <a:r>
              <a:rPr lang="es-ES" sz="1100"/>
              <a:t>Ejecutar las tareas involucradas en el proceso estandarizado </a:t>
            </a:r>
          </a:p>
          <a:p>
            <a:pPr lvl="1"/>
            <a:r>
              <a:rPr lang="es-ES" sz="1100"/>
              <a:t>Verificar adherencia en la ejecución del estándar definido e impacto en KPIs afectados</a:t>
            </a:r>
            <a:endParaRPr 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90CF3F-12D4-4C11-BFD8-BD2FBD0D7655}"/>
              </a:ext>
            </a:extLst>
          </p:cNvPr>
          <p:cNvSpPr txBox="1"/>
          <p:nvPr/>
        </p:nvSpPr>
        <p:spPr>
          <a:xfrm>
            <a:off x="9757313" y="2103871"/>
            <a:ext cx="1802127" cy="23698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/>
            <a:r>
              <a:rPr lang="es-ES" sz="1100"/>
              <a:t>Asegurar la toma de acciones correctivas para reestablecer adherencia en caso de desvíos en la ejecución</a:t>
            </a:r>
          </a:p>
          <a:p>
            <a:pPr lvl="2"/>
            <a:r>
              <a:rPr lang="es-ES" sz="1100"/>
              <a:t>Si desvío se debe a necesidad de actualizar estándar:</a:t>
            </a:r>
            <a:br>
              <a:rPr lang="es-ES" sz="1100"/>
            </a:br>
            <a:r>
              <a:rPr lang="es-ES" sz="1100"/>
              <a:t>ir a paso 1</a:t>
            </a:r>
          </a:p>
          <a:p>
            <a:pPr lvl="2"/>
            <a:r>
              <a:rPr lang="es-ES" sz="1100"/>
              <a:t>Si estándar sigue vigente pero no fue aplicado correctamente: ir</a:t>
            </a:r>
            <a:br>
              <a:rPr lang="es-ES" sz="1100"/>
            </a:br>
            <a:r>
              <a:rPr lang="es-ES" sz="1100"/>
              <a:t>a paso 3</a:t>
            </a:r>
            <a:endParaRPr lang="en-US" sz="1100"/>
          </a:p>
        </p:txBody>
      </p:sp>
      <p:sp>
        <p:nvSpPr>
          <p:cNvPr id="78" name="Oval 58"/>
          <p:cNvSpPr>
            <a:spLocks/>
          </p:cNvSpPr>
          <p:nvPr/>
        </p:nvSpPr>
        <p:spPr>
          <a:xfrm>
            <a:off x="9932707" y="2966741"/>
            <a:ext cx="202142" cy="194712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s-CL" sz="11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9" name="Oval 58"/>
          <p:cNvSpPr>
            <a:spLocks/>
          </p:cNvSpPr>
          <p:nvPr/>
        </p:nvSpPr>
        <p:spPr>
          <a:xfrm>
            <a:off x="9932707" y="3622890"/>
            <a:ext cx="202142" cy="194712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extrusionClr>
              <a:schemeClr val="bg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s-CL" sz="1100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72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7176117"/>
              </p:ext>
            </p:extLst>
          </p:nvPr>
        </p:nvGraphicFramePr>
        <p:xfrm>
          <a:off x="1525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Diapositiva de think-cell" r:id="rId34" imgW="270" imgH="270" progId="TCLayout.ActiveDocument.1">
                  <p:embed/>
                </p:oleObj>
              </mc:Choice>
              <mc:Fallback>
                <p:oleObj name="Diapositiva de think-cell" r:id="rId3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25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1. On-page tracker 1.">
            <a:extLst>
              <a:ext uri="{FF2B5EF4-FFF2-40B4-BE49-F238E27FC236}">
                <a16:creationId xmlns:a16="http://schemas.microsoft.com/office/drawing/2014/main" xmlns="" id="{E3D7C3EE-3462-48FD-97D3-9D0125189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6" y="656906"/>
            <a:ext cx="1065205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1224" dirty="0">
                <a:solidFill>
                  <a:srgbClr val="808080"/>
                </a:solidFill>
                <a:latin typeface="+mn-lt"/>
                <a:ea typeface="+mj-ea"/>
                <a:sym typeface="Calibri" panose="020F0502020204030204" pitchFamily="34" charset="0"/>
              </a:rPr>
              <a:t>ESTÁNDARES</a:t>
            </a:r>
          </a:p>
        </p:txBody>
      </p:sp>
      <p:pic>
        <p:nvPicPr>
          <p:cNvPr id="119" name="Picture 3">
            <a:extLst>
              <a:ext uri="{FF2B5EF4-FFF2-40B4-BE49-F238E27FC236}">
                <a16:creationId xmlns:a16="http://schemas.microsoft.com/office/drawing/2014/main" xmlns="" id="{794A2983-FA3A-4E5D-8291-1F48BABD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/>
          <a:stretch/>
        </p:blipFill>
        <p:spPr bwMode="auto">
          <a:xfrm>
            <a:off x="396234" y="185837"/>
            <a:ext cx="461548" cy="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D5CFF-97C9-4CB9-92A0-03E6FA6E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0" y="397773"/>
            <a:ext cx="9055371" cy="615553"/>
          </a:xfrm>
        </p:spPr>
        <p:txBody>
          <a:bodyPr/>
          <a:lstStyle/>
          <a:p>
            <a:r>
              <a:rPr lang="es-ES" dirty="0"/>
              <a:t>La creación y documentación de los estándares debe cumplir con los siguientes principios clave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AAB44A-8DD7-4680-98B0-9BAF4F9457E2}"/>
              </a:ext>
            </a:extLst>
          </p:cNvPr>
          <p:cNvGrpSpPr/>
          <p:nvPr/>
        </p:nvGrpSpPr>
        <p:grpSpPr>
          <a:xfrm>
            <a:off x="2104620" y="1594749"/>
            <a:ext cx="2617603" cy="4354097"/>
            <a:chOff x="2055038" y="1788075"/>
            <a:chExt cx="2617603" cy="4354097"/>
          </a:xfrm>
        </p:grpSpPr>
        <p:sp>
          <p:nvSpPr>
            <p:cNvPr id="92" name="Rectangle 4"/>
            <p:cNvSpPr txBox="1">
              <a:spLocks/>
            </p:cNvSpPr>
            <p:nvPr>
              <p:custDataLst>
                <p:tags r:id="rId31"/>
              </p:custDataLst>
            </p:nvPr>
          </p:nvSpPr>
          <p:spPr>
            <a:xfrm>
              <a:off x="2100144" y="1795555"/>
              <a:ext cx="2572497" cy="434661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lvl="4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spcBef>
                  <a:spcPct val="25000"/>
                </a:spcBef>
                <a:spcAft>
                  <a:spcPts val="612"/>
                </a:spcAft>
              </a:pPr>
              <a:r>
                <a:rPr lang="es-CL" sz="1200" b="1" dirty="0">
                  <a:solidFill>
                    <a:schemeClr val="tx2"/>
                  </a:solidFill>
                </a:rPr>
                <a:t>Se enfoca en tareas críticas y relevantes </a:t>
              </a:r>
              <a:r>
                <a:rPr lang="es-CL" sz="1200" dirty="0"/>
                <a:t>que deben ser ejecutadas </a:t>
              </a:r>
              <a:r>
                <a:rPr lang="es-CL" sz="1200" b="1" dirty="0">
                  <a:solidFill>
                    <a:schemeClr val="tx2"/>
                  </a:solidFill>
                </a:rPr>
                <a:t>siguiendo un proceso predefinido y estandarizado </a:t>
              </a:r>
              <a:r>
                <a:rPr lang="es-CL" sz="1200" dirty="0"/>
                <a:t>(aquellas que un operador tiende a no ejecutar correctamente)</a:t>
              </a:r>
            </a:p>
            <a:p>
              <a:pPr lvl="1">
                <a:spcBef>
                  <a:spcPct val="25000"/>
                </a:spcBef>
                <a:spcAft>
                  <a:spcPts val="612"/>
                </a:spcAft>
              </a:pPr>
              <a:r>
                <a:rPr lang="es-CL" sz="1200" b="1" dirty="0">
                  <a:solidFill>
                    <a:schemeClr val="tx2"/>
                  </a:solidFill>
                </a:rPr>
                <a:t>El resultado a obtener al ejecutar las tareas</a:t>
              </a:r>
              <a:r>
                <a:rPr lang="es-CL" sz="1200" dirty="0"/>
                <a:t> con adherencia al estándar debe estar </a:t>
              </a:r>
              <a:r>
                <a:rPr lang="es-CL" sz="1200" b="1" dirty="0">
                  <a:solidFill>
                    <a:schemeClr val="tx2"/>
                  </a:solidFill>
                </a:rPr>
                <a:t>claramente definido y se entiende claramente el impacto en </a:t>
              </a:r>
              <a:r>
                <a:rPr lang="es-CL" sz="1200" b="1" dirty="0" err="1">
                  <a:solidFill>
                    <a:schemeClr val="tx2"/>
                  </a:solidFill>
                </a:rPr>
                <a:t>KPI</a:t>
              </a:r>
              <a:r>
                <a:rPr lang="es-CL" sz="1200" b="1" dirty="0">
                  <a:solidFill>
                    <a:schemeClr val="tx2"/>
                  </a:solidFill>
                </a:rPr>
                <a:t> afectado</a:t>
              </a:r>
              <a:endParaRPr lang="es-CL" sz="1200" dirty="0">
                <a:solidFill>
                  <a:schemeClr val="tx2"/>
                </a:solidFill>
              </a:endParaRPr>
            </a:p>
            <a:p>
              <a:pPr lvl="1">
                <a:spcBef>
                  <a:spcPct val="25000"/>
                </a:spcBef>
                <a:spcAft>
                  <a:spcPts val="612"/>
                </a:spcAft>
              </a:pPr>
              <a:r>
                <a:rPr lang="es-CL" sz="1200" b="1" dirty="0">
                  <a:solidFill>
                    <a:schemeClr val="tx2"/>
                  </a:solidFill>
                </a:rPr>
                <a:t>El estándar es escrito por las personas que lo usarán, </a:t>
              </a:r>
              <a:r>
                <a:rPr lang="es-CL" sz="1200" dirty="0"/>
                <a:t>usando su </a:t>
              </a:r>
              <a:r>
                <a:rPr lang="es-CL" sz="1200" b="1" dirty="0">
                  <a:solidFill>
                    <a:schemeClr val="tx2"/>
                  </a:solidFill>
                </a:rPr>
                <a:t>propio lenguaje </a:t>
              </a:r>
              <a:r>
                <a:rPr lang="es-CL" sz="1200" dirty="0"/>
                <a:t>(de forma que puedan ser desafiados a usarlo y mejorarlo)</a:t>
              </a:r>
            </a:p>
            <a:p>
              <a:pPr lvl="1">
                <a:spcBef>
                  <a:spcPct val="25000"/>
                </a:spcBef>
                <a:spcAft>
                  <a:spcPts val="612"/>
                </a:spcAft>
              </a:pPr>
              <a:r>
                <a:rPr lang="es-CL" sz="1200" b="1" dirty="0">
                  <a:solidFill>
                    <a:schemeClr val="tx2"/>
                  </a:solidFill>
                </a:rPr>
                <a:t>Se emplea contenido visual </a:t>
              </a:r>
              <a:r>
                <a:rPr lang="es-CL" sz="1200" dirty="0"/>
                <a:t>(por ejemplo fotos del procedimiento, herramientas a emplear, equipo a inspeccionar)</a:t>
              </a:r>
            </a:p>
          </p:txBody>
        </p:sp>
        <p:sp>
          <p:nvSpPr>
            <p:cNvPr id="106" name="Oval 105"/>
            <p:cNvSpPr>
              <a:spLocks/>
            </p:cNvSpPr>
            <p:nvPr/>
          </p:nvSpPr>
          <p:spPr>
            <a:xfrm>
              <a:off x="2055038" y="1788075"/>
              <a:ext cx="198195" cy="20511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913526">
                <a:lnSpc>
                  <a:spcPct val="90000"/>
                </a:lnSpc>
                <a:buSzPct val="100000"/>
              </a:pPr>
              <a:r>
                <a:rPr lang="es-CL" sz="1200" b="1" dirty="0">
                  <a:solidFill>
                    <a:schemeClr val="tx2"/>
                  </a:solidFill>
                  <a:cs typeface="Arial" pitchFamily="34" charset="0"/>
                  <a:sym typeface="Calibri" panose="020F0502020204030204" pitchFamily="34" charset="0"/>
                </a:rPr>
                <a:t>A</a:t>
              </a:r>
            </a:p>
          </p:txBody>
        </p:sp>
        <p:sp>
          <p:nvSpPr>
            <p:cNvPr id="107" name="Oval 106"/>
            <p:cNvSpPr>
              <a:spLocks/>
            </p:cNvSpPr>
            <p:nvPr/>
          </p:nvSpPr>
          <p:spPr>
            <a:xfrm>
              <a:off x="2055038" y="3006681"/>
              <a:ext cx="198195" cy="20511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913526">
                <a:lnSpc>
                  <a:spcPct val="90000"/>
                </a:lnSpc>
                <a:buSzPct val="100000"/>
              </a:pPr>
              <a:r>
                <a:rPr lang="es-CL" sz="1200" b="1" dirty="0">
                  <a:solidFill>
                    <a:schemeClr val="tx2"/>
                  </a:solidFill>
                  <a:cs typeface="Arial" pitchFamily="34" charset="0"/>
                  <a:sym typeface="Calibri" panose="020F0502020204030204" pitchFamily="34" charset="0"/>
                </a:rPr>
                <a:t>B</a:t>
              </a:r>
            </a:p>
          </p:txBody>
        </p:sp>
        <p:sp>
          <p:nvSpPr>
            <p:cNvPr id="109" name="Oval 108"/>
            <p:cNvSpPr>
              <a:spLocks/>
            </p:cNvSpPr>
            <p:nvPr/>
          </p:nvSpPr>
          <p:spPr>
            <a:xfrm>
              <a:off x="2055038" y="4229961"/>
              <a:ext cx="198195" cy="20511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913526">
                <a:lnSpc>
                  <a:spcPct val="90000"/>
                </a:lnSpc>
                <a:buSzPct val="100000"/>
              </a:pPr>
              <a:r>
                <a:rPr lang="es-CL" sz="1200" b="1" dirty="0">
                  <a:solidFill>
                    <a:schemeClr val="tx2"/>
                  </a:solidFill>
                  <a:cs typeface="Arial" pitchFamily="34" charset="0"/>
                  <a:sym typeface="Calibri" panose="020F0502020204030204" pitchFamily="34" charset="0"/>
                </a:rPr>
                <a:t>C</a:t>
              </a:r>
            </a:p>
          </p:txBody>
        </p:sp>
        <p:sp>
          <p:nvSpPr>
            <p:cNvPr id="110" name="Oval 109"/>
            <p:cNvSpPr>
              <a:spLocks/>
            </p:cNvSpPr>
            <p:nvPr/>
          </p:nvSpPr>
          <p:spPr>
            <a:xfrm>
              <a:off x="2055038" y="5259254"/>
              <a:ext cx="198195" cy="205118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913526">
                <a:lnSpc>
                  <a:spcPct val="90000"/>
                </a:lnSpc>
                <a:buSzPct val="100000"/>
              </a:pPr>
              <a:r>
                <a:rPr lang="es-CL" sz="1200" b="1" dirty="0">
                  <a:solidFill>
                    <a:schemeClr val="tx2"/>
                  </a:solidFill>
                  <a:cs typeface="Arial" pitchFamily="34" charset="0"/>
                  <a:sym typeface="Calibri" panose="020F0502020204030204" pitchFamily="34" charset="0"/>
                </a:rPr>
                <a:t>D</a:t>
              </a:r>
            </a:p>
          </p:txBody>
        </p:sp>
      </p:grpSp>
      <p:sp>
        <p:nvSpPr>
          <p:cNvPr id="80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286292" y="2075518"/>
            <a:ext cx="6088956" cy="6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1900" b="1" baseline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  <a:sym typeface="Calibri" panose="020F0502020204030204" pitchFamily="34" charset="0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1939" kern="0" dirty="0">
                <a:latin typeface="+mn-lt"/>
              </a:rPr>
              <a:t>Estándar Medición y Ajuste de </a:t>
            </a:r>
            <a:r>
              <a:rPr lang="es-CL" sz="1939" kern="0" dirty="0" err="1">
                <a:latin typeface="+mn-lt"/>
              </a:rPr>
              <a:t>Setting</a:t>
            </a:r>
            <a:r>
              <a:rPr lang="es-CL" sz="1939" kern="0" dirty="0">
                <a:latin typeface="+mn-lt"/>
              </a:rPr>
              <a:t> </a:t>
            </a:r>
            <a:r>
              <a:rPr lang="es-CL" sz="1939" kern="0" dirty="0" err="1">
                <a:latin typeface="+mn-lt"/>
              </a:rPr>
              <a:t>Chancadores</a:t>
            </a:r>
            <a:r>
              <a:rPr lang="es-CL" sz="1939" kern="0" dirty="0">
                <a:latin typeface="+mn-lt"/>
              </a:rPr>
              <a:t> Secundarios y Terciarios</a:t>
            </a:r>
          </a:p>
        </p:txBody>
      </p:sp>
      <p:sp>
        <p:nvSpPr>
          <p:cNvPr id="82" name="1. On-page track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0025" y="1874258"/>
            <a:ext cx="2775550" cy="1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77150"/>
            <a:r>
              <a:rPr lang="es-CL" sz="1190" dirty="0">
                <a:solidFill>
                  <a:srgbClr val="808080"/>
                </a:solidFill>
                <a:latin typeface="+mn-lt"/>
              </a:rPr>
              <a:t>Anexo Instructivo Código SGI-I-CO-302 </a:t>
            </a:r>
          </a:p>
        </p:txBody>
      </p:sp>
      <p:sp>
        <p:nvSpPr>
          <p:cNvPr id="83" name="Rectangle 8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97620" y="2410840"/>
            <a:ext cx="597279" cy="33796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46831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endParaRPr lang="es-CL" sz="612" b="1" dirty="0">
              <a:solidFill>
                <a:srgbClr val="0029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Rectangle 4"/>
          <p:cNvSpPr txBox="1"/>
          <p:nvPr>
            <p:custDataLst>
              <p:tags r:id="rId6"/>
            </p:custDataLst>
          </p:nvPr>
        </p:nvSpPr>
        <p:spPr bwMode="gray">
          <a:xfrm>
            <a:off x="5346017" y="2474682"/>
            <a:ext cx="283021" cy="17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4385514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948640" lvl="1" indent="-940866" defTabSz="4385514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2239411" lvl="2" indent="-1282999" defTabSz="4385514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3009211" lvl="3" indent="-762022" defTabSz="4385514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3672635" lvl="4" indent="-637610" defTabSz="4385514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3672635" indent="-637610" defTabSz="43855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3672635" indent="-637610" defTabSz="43855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3672635" indent="-637610" defTabSz="43855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3672635" indent="-637610" defTabSz="4385514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s-CL" sz="612" b="1" dirty="0">
                <a:solidFill>
                  <a:schemeClr val="tx2"/>
                </a:solidFill>
              </a:rPr>
              <a:t>Versión</a:t>
            </a:r>
          </a:p>
        </p:txBody>
      </p:sp>
      <p:sp>
        <p:nvSpPr>
          <p:cNvPr id="94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97580" y="2444355"/>
            <a:ext cx="177019" cy="2332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53340" dir="2700000" algn="ctr" rotWithShape="0">
              <a:schemeClr val="tx1">
                <a:alpha val="8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5</a:t>
            </a:r>
          </a:p>
        </p:txBody>
      </p:sp>
      <p:sp>
        <p:nvSpPr>
          <p:cNvPr id="95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25143" y="2410840"/>
            <a:ext cx="1432344" cy="33796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46831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Objetivo:</a:t>
            </a:r>
            <a:b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Ajustar </a:t>
            </a:r>
            <a:r>
              <a:rPr lang="es-CL" sz="612" dirty="0" err="1">
                <a:solidFill>
                  <a:srgbClr val="002960"/>
                </a:solidFill>
                <a:latin typeface="+mn-lt"/>
                <a:cs typeface="Arial" pitchFamily="34" charset="0"/>
              </a:rPr>
              <a:t>setting</a:t>
            </a:r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 </a:t>
            </a:r>
            <a:r>
              <a:rPr lang="es-CL" sz="612" dirty="0" err="1">
                <a:solidFill>
                  <a:srgbClr val="002960"/>
                </a:solidFill>
                <a:latin typeface="+mn-lt"/>
                <a:cs typeface="Arial" pitchFamily="34" charset="0"/>
              </a:rPr>
              <a:t>chancador</a:t>
            </a:r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 a valor solicitado</a:t>
            </a:r>
            <a:endParaRPr lang="es-CL" sz="612" b="1" dirty="0">
              <a:solidFill>
                <a:srgbClr val="0029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6" name="Rectangl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79879" y="2410840"/>
            <a:ext cx="689305" cy="33796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46831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Responsable:</a:t>
            </a:r>
          </a:p>
          <a:p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Operador chancado</a:t>
            </a:r>
          </a:p>
        </p:txBody>
      </p:sp>
      <p:sp>
        <p:nvSpPr>
          <p:cNvPr id="9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91576" y="2410840"/>
            <a:ext cx="1357710" cy="33796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46831" tIns="0" rIns="40957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Valor objetivo:</a:t>
            </a:r>
          </a:p>
          <a:p>
            <a:pPr marL="722" lvl="1" defTabSz="407454">
              <a:buClr>
                <a:srgbClr val="002960"/>
              </a:buClr>
              <a:buSzPct val="125000"/>
            </a:pPr>
            <a:r>
              <a:rPr lang="es-CL" sz="612" dirty="0">
                <a:solidFill>
                  <a:srgbClr val="002960"/>
                </a:solidFill>
                <a:latin typeface="+mn-lt"/>
              </a:rPr>
              <a:t>Tiempo medición y ajuste: 16 minutos</a:t>
            </a:r>
          </a:p>
        </p:txBody>
      </p:sp>
      <p:sp>
        <p:nvSpPr>
          <p:cNvPr id="98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71677" y="2410840"/>
            <a:ext cx="582762" cy="33796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16200000" scaled="1"/>
            <a:tileRect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46831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Vencimiento:</a:t>
            </a:r>
          </a:p>
          <a:p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31/01/2016</a:t>
            </a:r>
          </a:p>
        </p:txBody>
      </p:sp>
      <p:sp>
        <p:nvSpPr>
          <p:cNvPr id="9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76834" y="2410840"/>
            <a:ext cx="1181628" cy="3379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vert="horz" wrap="square" lIns="27539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Recomendación:</a:t>
            </a:r>
          </a:p>
          <a:p>
            <a:r>
              <a:rPr lang="es-CL" sz="612" dirty="0">
                <a:solidFill>
                  <a:srgbClr val="002960"/>
                </a:solidFill>
                <a:latin typeface="+mn-lt"/>
                <a:cs typeface="Arial" pitchFamily="34" charset="0"/>
              </a:rPr>
              <a:t>Realizar en paralelo con retiro de metales o </a:t>
            </a:r>
            <a:r>
              <a:rPr lang="es-CL" sz="612" dirty="0" err="1">
                <a:solidFill>
                  <a:srgbClr val="002960"/>
                </a:solidFill>
                <a:latin typeface="+mn-lt"/>
                <a:cs typeface="Arial" pitchFamily="34" charset="0"/>
              </a:rPr>
              <a:t>desenllampe</a:t>
            </a:r>
            <a:endParaRPr lang="es-CL" sz="612" dirty="0">
              <a:solidFill>
                <a:srgbClr val="00296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00" name="Group 99"/>
          <p:cNvGrpSpPr/>
          <p:nvPr>
            <p:custDataLst>
              <p:tags r:id="rId13"/>
            </p:custDataLst>
          </p:nvPr>
        </p:nvGrpSpPr>
        <p:grpSpPr>
          <a:xfrm>
            <a:off x="5273886" y="2741313"/>
            <a:ext cx="3103549" cy="788730"/>
            <a:chOff x="106136" y="1261241"/>
            <a:chExt cx="4982247" cy="1032508"/>
          </a:xfrm>
        </p:grpSpPr>
        <p:sp>
          <p:nvSpPr>
            <p:cNvPr id="101" name="Rectangle 100"/>
            <p:cNvSpPr/>
            <p:nvPr/>
          </p:nvSpPr>
          <p:spPr>
            <a:xfrm>
              <a:off x="144236" y="1306960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2" name="Rectangle 101"/>
            <p:cNvSpPr>
              <a:spLocks/>
            </p:cNvSpPr>
            <p:nvPr/>
          </p:nvSpPr>
          <p:spPr>
            <a:xfrm>
              <a:off x="144237" y="1306960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3" name="Rectangle 102"/>
            <p:cNvSpPr>
              <a:spLocks/>
            </p:cNvSpPr>
            <p:nvPr/>
          </p:nvSpPr>
          <p:spPr>
            <a:xfrm>
              <a:off x="952501" y="1306960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Asegurar y revisar herramientas</a:t>
              </a:r>
            </a:p>
          </p:txBody>
        </p:sp>
        <p:sp>
          <p:nvSpPr>
            <p:cNvPr id="104" name="Rectangle 3"/>
            <p:cNvSpPr txBox="1">
              <a:spLocks/>
            </p:cNvSpPr>
            <p:nvPr/>
          </p:nvSpPr>
          <p:spPr>
            <a:xfrm>
              <a:off x="1011494" y="1789985"/>
              <a:ext cx="4017896" cy="25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 err="1">
                  <a:solidFill>
                    <a:srgbClr val="000000"/>
                  </a:solidFill>
                </a:rPr>
                <a:t>Plasticina</a:t>
              </a:r>
              <a:r>
                <a:rPr lang="es-CL" sz="612" dirty="0">
                  <a:solidFill>
                    <a:srgbClr val="000000"/>
                  </a:solidFill>
                </a:rPr>
                <a:t>, bolsa, huincha, soga. Verificar que la soga sea de al menos 2 </a:t>
              </a:r>
              <a:r>
                <a:rPr lang="es-CL" sz="612" dirty="0" err="1">
                  <a:solidFill>
                    <a:srgbClr val="000000"/>
                  </a:solidFill>
                </a:rPr>
                <a:t>mts</a:t>
              </a:r>
              <a:r>
                <a:rPr lang="es-CL" sz="612" dirty="0">
                  <a:solidFill>
                    <a:srgbClr val="000000"/>
                  </a:solidFill>
                </a:rPr>
                <a:t> para que pueda pasar la zona paralela</a:t>
              </a:r>
            </a:p>
          </p:txBody>
        </p:sp>
        <p:sp>
          <p:nvSpPr>
            <p:cNvPr id="105" name="Rounded Rectangle 104"/>
            <p:cNvSpPr>
              <a:spLocks/>
            </p:cNvSpPr>
            <p:nvPr/>
          </p:nvSpPr>
          <p:spPr>
            <a:xfrm>
              <a:off x="3986214" y="1332803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endParaRPr lang="es-CL" sz="612" dirty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08" name="Picture 107"/>
            <p:cNvPicPr>
              <a:picLocks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038" y="1337641"/>
              <a:ext cx="724662" cy="925427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45" name="Oval 144"/>
            <p:cNvSpPr>
              <a:spLocks/>
            </p:cNvSpPr>
            <p:nvPr/>
          </p:nvSpPr>
          <p:spPr>
            <a:xfrm>
              <a:off x="106136" y="1261241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146" name="Group 145"/>
          <p:cNvGrpSpPr/>
          <p:nvPr>
            <p:custDataLst>
              <p:tags r:id="rId14"/>
            </p:custDataLst>
          </p:nvPr>
        </p:nvGrpSpPr>
        <p:grpSpPr>
          <a:xfrm>
            <a:off x="8393552" y="2741313"/>
            <a:ext cx="2864910" cy="788730"/>
            <a:chOff x="5114256" y="1261241"/>
            <a:chExt cx="4982247" cy="1032508"/>
          </a:xfrm>
        </p:grpSpPr>
        <p:sp>
          <p:nvSpPr>
            <p:cNvPr id="147" name="Rectangle 146"/>
            <p:cNvSpPr/>
            <p:nvPr/>
          </p:nvSpPr>
          <p:spPr>
            <a:xfrm>
              <a:off x="5152356" y="1306960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5152357" y="1306960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9" name="Rectangle 148"/>
            <p:cNvSpPr>
              <a:spLocks/>
            </p:cNvSpPr>
            <p:nvPr/>
          </p:nvSpPr>
          <p:spPr>
            <a:xfrm>
              <a:off x="5960621" y="1306960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Solicitar puesta en servicio del equipo</a:t>
              </a:r>
            </a:p>
          </p:txBody>
        </p:sp>
        <p:sp>
          <p:nvSpPr>
            <p:cNvPr id="150" name="Rectangle 3"/>
            <p:cNvSpPr txBox="1">
              <a:spLocks/>
            </p:cNvSpPr>
            <p:nvPr/>
          </p:nvSpPr>
          <p:spPr>
            <a:xfrm>
              <a:off x="6019613" y="1852889"/>
              <a:ext cx="4017897" cy="12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51" name="Rounded Rectangle 150"/>
            <p:cNvSpPr>
              <a:spLocks/>
            </p:cNvSpPr>
            <p:nvPr/>
          </p:nvSpPr>
          <p:spPr>
            <a:xfrm>
              <a:off x="8994334" y="1332803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2 minutos</a:t>
              </a:r>
            </a:p>
          </p:txBody>
        </p:sp>
        <p:sp>
          <p:nvSpPr>
            <p:cNvPr id="152" name="Oval 151"/>
            <p:cNvSpPr>
              <a:spLocks/>
            </p:cNvSpPr>
            <p:nvPr/>
          </p:nvSpPr>
          <p:spPr>
            <a:xfrm>
              <a:off x="5114256" y="1261241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153" name="Group 152"/>
          <p:cNvGrpSpPr/>
          <p:nvPr>
            <p:custDataLst>
              <p:tags r:id="rId15"/>
            </p:custDataLst>
          </p:nvPr>
        </p:nvGrpSpPr>
        <p:grpSpPr>
          <a:xfrm>
            <a:off x="5273886" y="3535178"/>
            <a:ext cx="3103549" cy="788730"/>
            <a:chOff x="106136" y="2330948"/>
            <a:chExt cx="4982247" cy="1032508"/>
          </a:xfrm>
        </p:grpSpPr>
        <p:sp>
          <p:nvSpPr>
            <p:cNvPr id="154" name="Rectangle 153"/>
            <p:cNvSpPr/>
            <p:nvPr/>
          </p:nvSpPr>
          <p:spPr>
            <a:xfrm>
              <a:off x="144236" y="2376667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5" name="Rectangle 154"/>
            <p:cNvSpPr>
              <a:spLocks/>
            </p:cNvSpPr>
            <p:nvPr/>
          </p:nvSpPr>
          <p:spPr>
            <a:xfrm>
              <a:off x="144237" y="2376667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6" name="Rectangle 155"/>
            <p:cNvSpPr>
              <a:spLocks/>
            </p:cNvSpPr>
            <p:nvPr/>
          </p:nvSpPr>
          <p:spPr>
            <a:xfrm>
              <a:off x="952501" y="2376667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Verificar altura A del </a:t>
              </a:r>
              <a:r>
                <a:rPr lang="es-CL" sz="612" b="1" dirty="0" err="1">
                  <a:solidFill>
                    <a:schemeClr val="tx2"/>
                  </a:solidFill>
                  <a:latin typeface="+mn-lt"/>
                  <a:cs typeface="Arial" pitchFamily="34" charset="0"/>
                </a:rPr>
                <a:t>chancador</a:t>
              </a:r>
              <a:endParaRPr lang="es-CL" sz="612" b="1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57" name="Rectangle 3"/>
            <p:cNvSpPr txBox="1">
              <a:spLocks/>
            </p:cNvSpPr>
            <p:nvPr/>
          </p:nvSpPr>
          <p:spPr>
            <a:xfrm>
              <a:off x="1011494" y="2859692"/>
              <a:ext cx="4017896" cy="25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Este es un indicador del nivel de desgaste de la coraza, y cambia cada vez que se ajusta el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endParaRPr lang="es-CL" sz="612" dirty="0">
                <a:solidFill>
                  <a:srgbClr val="000000"/>
                </a:solidFill>
              </a:endParaRPr>
            </a:p>
          </p:txBody>
        </p:sp>
        <p:sp>
          <p:nvSpPr>
            <p:cNvPr id="158" name="Rounded Rectangle 157"/>
            <p:cNvSpPr>
              <a:spLocks/>
            </p:cNvSpPr>
            <p:nvPr/>
          </p:nvSpPr>
          <p:spPr>
            <a:xfrm>
              <a:off x="3986214" y="2402510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1 minuto</a:t>
              </a:r>
            </a:p>
          </p:txBody>
        </p:sp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25193" r="21807"/>
            <a:stretch/>
          </p:blipFill>
          <p:spPr>
            <a:xfrm rot="5400000">
              <a:off x="80231" y="2513867"/>
              <a:ext cx="936274" cy="724662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60" name="Oval 159"/>
            <p:cNvSpPr>
              <a:spLocks/>
            </p:cNvSpPr>
            <p:nvPr/>
          </p:nvSpPr>
          <p:spPr>
            <a:xfrm>
              <a:off x="106136" y="2330948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161" name="Group 160"/>
          <p:cNvGrpSpPr/>
          <p:nvPr>
            <p:custDataLst>
              <p:tags r:id="rId16"/>
            </p:custDataLst>
          </p:nvPr>
        </p:nvGrpSpPr>
        <p:grpSpPr>
          <a:xfrm>
            <a:off x="8393552" y="3535178"/>
            <a:ext cx="2864910" cy="788730"/>
            <a:chOff x="5114256" y="2330948"/>
            <a:chExt cx="4982247" cy="1032508"/>
          </a:xfrm>
        </p:grpSpPr>
        <p:sp>
          <p:nvSpPr>
            <p:cNvPr id="162" name="Rectangle 161"/>
            <p:cNvSpPr/>
            <p:nvPr/>
          </p:nvSpPr>
          <p:spPr>
            <a:xfrm>
              <a:off x="5152356" y="2376667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3" name="Rectangle 162"/>
            <p:cNvSpPr>
              <a:spLocks/>
            </p:cNvSpPr>
            <p:nvPr/>
          </p:nvSpPr>
          <p:spPr>
            <a:xfrm>
              <a:off x="5152357" y="2376667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4" name="Rectangle 163"/>
            <p:cNvSpPr>
              <a:spLocks/>
            </p:cNvSpPr>
            <p:nvPr/>
          </p:nvSpPr>
          <p:spPr>
            <a:xfrm>
              <a:off x="5960621" y="2376667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Retirar </a:t>
              </a:r>
              <a:r>
                <a:rPr lang="es-CL" sz="612" b="1" dirty="0" err="1">
                  <a:solidFill>
                    <a:schemeClr val="tx2"/>
                  </a:solidFill>
                  <a:latin typeface="+mn-lt"/>
                  <a:cs typeface="Arial" pitchFamily="34" charset="0"/>
                </a:rPr>
                <a:t>plasticina</a:t>
              </a:r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 y medir</a:t>
              </a:r>
            </a:p>
          </p:txBody>
        </p:sp>
        <p:sp>
          <p:nvSpPr>
            <p:cNvPr id="165" name="Rectangle 3"/>
            <p:cNvSpPr txBox="1">
              <a:spLocks/>
            </p:cNvSpPr>
            <p:nvPr/>
          </p:nvSpPr>
          <p:spPr>
            <a:xfrm>
              <a:off x="6019613" y="2670978"/>
              <a:ext cx="4017897" cy="62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Retirar la </a:t>
              </a:r>
              <a:r>
                <a:rPr lang="es-CL" sz="612" dirty="0" err="1">
                  <a:solidFill>
                    <a:srgbClr val="000000"/>
                  </a:solidFill>
                </a:rPr>
                <a:t>plasticina</a:t>
              </a:r>
              <a:r>
                <a:rPr lang="es-CL" sz="612" dirty="0">
                  <a:solidFill>
                    <a:srgbClr val="000000"/>
                  </a:solidFill>
                </a:rPr>
                <a:t> suavemente, pero antes de que el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r>
                <a:rPr lang="es-CL" sz="612" dirty="0">
                  <a:solidFill>
                    <a:srgbClr val="000000"/>
                  </a:solidFill>
                </a:rPr>
                <a:t> llegue a una alta velocidad</a:t>
              </a:r>
            </a:p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Informar al operador de panel la medición</a:t>
              </a:r>
            </a:p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En caso de que medición no cumpla con valor solicitado proceder al paso 7</a:t>
              </a:r>
            </a:p>
          </p:txBody>
        </p:sp>
        <p:sp>
          <p:nvSpPr>
            <p:cNvPr id="166" name="Rounded Rectangle 165"/>
            <p:cNvSpPr>
              <a:spLocks/>
            </p:cNvSpPr>
            <p:nvPr/>
          </p:nvSpPr>
          <p:spPr>
            <a:xfrm>
              <a:off x="8994334" y="2402510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2 minutos</a:t>
              </a:r>
            </a:p>
          </p:txBody>
        </p:sp>
        <p:pic>
          <p:nvPicPr>
            <p:cNvPr id="167" name="Picture 166"/>
            <p:cNvPicPr>
              <a:picLocks/>
            </p:cNvPicPr>
            <p:nvPr/>
          </p:nvPicPr>
          <p:blipFill rotWithShape="1"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634" t="17079" b="-1"/>
            <a:stretch/>
          </p:blipFill>
          <p:spPr>
            <a:xfrm>
              <a:off x="5194158" y="2395887"/>
              <a:ext cx="724662" cy="925427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68" name="Oval 167"/>
            <p:cNvSpPr>
              <a:spLocks/>
            </p:cNvSpPr>
            <p:nvPr/>
          </p:nvSpPr>
          <p:spPr>
            <a:xfrm>
              <a:off x="5114256" y="2330948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grpSp>
        <p:nvGrpSpPr>
          <p:cNvPr id="169" name="Group 168"/>
          <p:cNvGrpSpPr/>
          <p:nvPr>
            <p:custDataLst>
              <p:tags r:id="rId17"/>
            </p:custDataLst>
          </p:nvPr>
        </p:nvGrpSpPr>
        <p:grpSpPr>
          <a:xfrm>
            <a:off x="5273886" y="4329043"/>
            <a:ext cx="3103549" cy="788730"/>
            <a:chOff x="106136" y="3400655"/>
            <a:chExt cx="4982247" cy="1032508"/>
          </a:xfrm>
        </p:grpSpPr>
        <p:sp>
          <p:nvSpPr>
            <p:cNvPr id="170" name="Rectangle 169"/>
            <p:cNvSpPr/>
            <p:nvPr/>
          </p:nvSpPr>
          <p:spPr>
            <a:xfrm>
              <a:off x="144236" y="3446374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1" name="Rectangle 170"/>
            <p:cNvSpPr>
              <a:spLocks/>
            </p:cNvSpPr>
            <p:nvPr/>
          </p:nvSpPr>
          <p:spPr>
            <a:xfrm>
              <a:off x="144237" y="3446374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2" name="Rectangle 171"/>
            <p:cNvSpPr>
              <a:spLocks/>
            </p:cNvSpPr>
            <p:nvPr/>
          </p:nvSpPr>
          <p:spPr>
            <a:xfrm>
              <a:off x="952501" y="3446374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Solicitar corte de carga y detener equipo</a:t>
              </a:r>
            </a:p>
          </p:txBody>
        </p:sp>
        <p:sp>
          <p:nvSpPr>
            <p:cNvPr id="173" name="Rectangle 3"/>
            <p:cNvSpPr txBox="1">
              <a:spLocks/>
            </p:cNvSpPr>
            <p:nvPr/>
          </p:nvSpPr>
          <p:spPr>
            <a:xfrm>
              <a:off x="1011494" y="3677777"/>
              <a:ext cx="4017896" cy="754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Realizar inspección visual del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r>
                <a:rPr lang="es-CL" sz="612" dirty="0">
                  <a:solidFill>
                    <a:srgbClr val="000000"/>
                  </a:solidFill>
                </a:rPr>
                <a:t> con carga, en busca de posibles fisuras de los equipos relacionados, mientras se espera la detención</a:t>
              </a:r>
            </a:p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Comprobar inercia detención cabezas. Si es menor a 60 segundos, es un indicador de problemas en los componentes internos del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endParaRPr lang="es-CL" sz="612" dirty="0">
                <a:solidFill>
                  <a:srgbClr val="000000"/>
                </a:solidFill>
              </a:endParaRPr>
            </a:p>
          </p:txBody>
        </p:sp>
        <p:sp>
          <p:nvSpPr>
            <p:cNvPr id="174" name="Rounded Rectangle 173"/>
            <p:cNvSpPr>
              <a:spLocks/>
            </p:cNvSpPr>
            <p:nvPr/>
          </p:nvSpPr>
          <p:spPr>
            <a:xfrm>
              <a:off x="3986214" y="3472217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3 minutos</a:t>
              </a:r>
            </a:p>
          </p:txBody>
        </p:sp>
        <p:sp>
          <p:nvSpPr>
            <p:cNvPr id="175" name="Oval 174"/>
            <p:cNvSpPr>
              <a:spLocks/>
            </p:cNvSpPr>
            <p:nvPr/>
          </p:nvSpPr>
          <p:spPr>
            <a:xfrm>
              <a:off x="106136" y="3400655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176" name="Group 175"/>
          <p:cNvGrpSpPr/>
          <p:nvPr>
            <p:custDataLst>
              <p:tags r:id="rId18"/>
            </p:custDataLst>
          </p:nvPr>
        </p:nvGrpSpPr>
        <p:grpSpPr>
          <a:xfrm>
            <a:off x="8393552" y="4329043"/>
            <a:ext cx="2864910" cy="788730"/>
            <a:chOff x="5114256" y="3400655"/>
            <a:chExt cx="4982247" cy="1032508"/>
          </a:xfrm>
        </p:grpSpPr>
        <p:sp>
          <p:nvSpPr>
            <p:cNvPr id="177" name="Rectangle 176"/>
            <p:cNvSpPr/>
            <p:nvPr/>
          </p:nvSpPr>
          <p:spPr>
            <a:xfrm>
              <a:off x="5152356" y="3446374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8" name="Rectangle 177"/>
            <p:cNvSpPr>
              <a:spLocks/>
            </p:cNvSpPr>
            <p:nvPr/>
          </p:nvSpPr>
          <p:spPr>
            <a:xfrm>
              <a:off x="5152357" y="3446374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9" name="Rectangle 178"/>
            <p:cNvSpPr>
              <a:spLocks/>
            </p:cNvSpPr>
            <p:nvPr/>
          </p:nvSpPr>
          <p:spPr>
            <a:xfrm>
              <a:off x="5960621" y="3446374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Detener equipo y ajustar</a:t>
              </a:r>
            </a:p>
          </p:txBody>
        </p:sp>
        <p:sp>
          <p:nvSpPr>
            <p:cNvPr id="180" name="Rectangle 3"/>
            <p:cNvSpPr txBox="1">
              <a:spLocks/>
            </p:cNvSpPr>
            <p:nvPr/>
          </p:nvSpPr>
          <p:spPr>
            <a:xfrm>
              <a:off x="6019613" y="3929399"/>
              <a:ext cx="4017897" cy="25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Una vez detenido, revisar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r>
                <a:rPr lang="es-CL" sz="612" dirty="0">
                  <a:solidFill>
                    <a:srgbClr val="000000"/>
                  </a:solidFill>
                </a:rPr>
                <a:t>, coraza, harnero bajo tamaño, y plato repartidor</a:t>
              </a:r>
            </a:p>
          </p:txBody>
        </p:sp>
        <p:sp>
          <p:nvSpPr>
            <p:cNvPr id="181" name="Rounded Rectangle 180"/>
            <p:cNvSpPr>
              <a:spLocks/>
            </p:cNvSpPr>
            <p:nvPr/>
          </p:nvSpPr>
          <p:spPr>
            <a:xfrm>
              <a:off x="8994334" y="3472217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3 minutos</a:t>
              </a:r>
            </a:p>
          </p:txBody>
        </p:sp>
        <p:pic>
          <p:nvPicPr>
            <p:cNvPr id="182" name="Picture 181"/>
            <p:cNvPicPr>
              <a:picLocks/>
            </p:cNvPicPr>
            <p:nvPr/>
          </p:nvPicPr>
          <p:blipFill rotWithShape="1"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4158" y="3477055"/>
              <a:ext cx="724662" cy="925427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83" name="Oval 182"/>
            <p:cNvSpPr>
              <a:spLocks/>
            </p:cNvSpPr>
            <p:nvPr/>
          </p:nvSpPr>
          <p:spPr>
            <a:xfrm>
              <a:off x="5114256" y="3400655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184" name="Group 183"/>
          <p:cNvGrpSpPr/>
          <p:nvPr>
            <p:custDataLst>
              <p:tags r:id="rId19"/>
            </p:custDataLst>
          </p:nvPr>
        </p:nvGrpSpPr>
        <p:grpSpPr>
          <a:xfrm>
            <a:off x="5273886" y="5128074"/>
            <a:ext cx="3103549" cy="788730"/>
            <a:chOff x="106136" y="4470361"/>
            <a:chExt cx="4982247" cy="1032508"/>
          </a:xfrm>
        </p:grpSpPr>
        <p:sp>
          <p:nvSpPr>
            <p:cNvPr id="185" name="Rectangle 184"/>
            <p:cNvSpPr/>
            <p:nvPr/>
          </p:nvSpPr>
          <p:spPr>
            <a:xfrm>
              <a:off x="144236" y="4516080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6" name="Rectangle 185"/>
            <p:cNvSpPr>
              <a:spLocks/>
            </p:cNvSpPr>
            <p:nvPr/>
          </p:nvSpPr>
          <p:spPr>
            <a:xfrm>
              <a:off x="144237" y="4516080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7" name="Rectangle 186"/>
            <p:cNvSpPr>
              <a:spLocks/>
            </p:cNvSpPr>
            <p:nvPr/>
          </p:nvSpPr>
          <p:spPr>
            <a:xfrm>
              <a:off x="952501" y="4516080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Introducir </a:t>
              </a:r>
              <a:r>
                <a:rPr lang="es-CL" sz="612" b="1" dirty="0" err="1">
                  <a:solidFill>
                    <a:schemeClr val="tx2"/>
                  </a:solidFill>
                  <a:latin typeface="+mn-lt"/>
                  <a:cs typeface="Arial" pitchFamily="34" charset="0"/>
                </a:rPr>
                <a:t>plasticina</a:t>
              </a:r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 a 90°del contra eje</a:t>
              </a:r>
            </a:p>
          </p:txBody>
        </p:sp>
        <p:sp>
          <p:nvSpPr>
            <p:cNvPr id="188" name="Rectangle 3"/>
            <p:cNvSpPr txBox="1">
              <a:spLocks/>
            </p:cNvSpPr>
            <p:nvPr/>
          </p:nvSpPr>
          <p:spPr>
            <a:xfrm>
              <a:off x="1011494" y="4873295"/>
              <a:ext cx="4017896" cy="50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Este paso debe ser realizado por 2 operadores simultáneamente, cada uno ubicado a 90° del </a:t>
              </a:r>
              <a:r>
                <a:rPr lang="es-CL" sz="612" dirty="0" err="1">
                  <a:solidFill>
                    <a:srgbClr val="000000"/>
                  </a:solidFill>
                </a:rPr>
                <a:t>contraeje</a:t>
              </a:r>
              <a:r>
                <a:rPr lang="es-CL" sz="612" dirty="0">
                  <a:solidFill>
                    <a:srgbClr val="000000"/>
                  </a:solidFill>
                </a:rPr>
                <a:t>. Para el caso del </a:t>
              </a:r>
              <a:r>
                <a:rPr lang="es-CL" sz="612" dirty="0" err="1">
                  <a:solidFill>
                    <a:srgbClr val="000000"/>
                  </a:solidFill>
                </a:rPr>
                <a:t>prechancado</a:t>
              </a:r>
              <a:r>
                <a:rPr lang="es-CL" sz="612" dirty="0">
                  <a:solidFill>
                    <a:srgbClr val="000000"/>
                  </a:solidFill>
                </a:rPr>
                <a:t>, la medición se debe realizar en el </a:t>
              </a:r>
              <a:r>
                <a:rPr lang="es-CL" sz="612" dirty="0" err="1">
                  <a:solidFill>
                    <a:srgbClr val="000000"/>
                  </a:solidFill>
                </a:rPr>
                <a:t>contraeje</a:t>
              </a:r>
              <a:endParaRPr lang="es-CL" sz="612" dirty="0">
                <a:solidFill>
                  <a:srgbClr val="000000"/>
                </a:solidFill>
              </a:endParaRPr>
            </a:p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Asegurarse de que la </a:t>
              </a:r>
              <a:r>
                <a:rPr lang="es-CL" sz="612" dirty="0" err="1">
                  <a:solidFill>
                    <a:srgbClr val="000000"/>
                  </a:solidFill>
                </a:rPr>
                <a:t>plasticina</a:t>
              </a:r>
              <a:r>
                <a:rPr lang="es-CL" sz="612" dirty="0">
                  <a:solidFill>
                    <a:srgbClr val="000000"/>
                  </a:solidFill>
                </a:rPr>
                <a:t> haya pasado la zona paralela</a:t>
              </a:r>
            </a:p>
          </p:txBody>
        </p:sp>
        <p:sp>
          <p:nvSpPr>
            <p:cNvPr id="189" name="Rounded Rectangle 188"/>
            <p:cNvSpPr>
              <a:spLocks/>
            </p:cNvSpPr>
            <p:nvPr/>
          </p:nvSpPr>
          <p:spPr>
            <a:xfrm>
              <a:off x="3986214" y="4541923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1 minuto</a:t>
              </a:r>
            </a:p>
          </p:txBody>
        </p:sp>
        <p:pic>
          <p:nvPicPr>
            <p:cNvPr id="190" name="Picture 189"/>
            <p:cNvPicPr>
              <a:picLocks/>
            </p:cNvPicPr>
            <p:nvPr/>
          </p:nvPicPr>
          <p:blipFill rotWithShape="1"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038" y="4546761"/>
              <a:ext cx="724662" cy="925427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91" name="Oval 190"/>
            <p:cNvSpPr>
              <a:spLocks/>
            </p:cNvSpPr>
            <p:nvPr/>
          </p:nvSpPr>
          <p:spPr>
            <a:xfrm>
              <a:off x="106136" y="4470361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192" name="Group 191"/>
          <p:cNvGrpSpPr/>
          <p:nvPr>
            <p:custDataLst>
              <p:tags r:id="rId20"/>
            </p:custDataLst>
          </p:nvPr>
        </p:nvGrpSpPr>
        <p:grpSpPr>
          <a:xfrm>
            <a:off x="8393552" y="5128074"/>
            <a:ext cx="2864910" cy="788730"/>
            <a:chOff x="5114256" y="4470361"/>
            <a:chExt cx="4982247" cy="1032508"/>
          </a:xfrm>
        </p:grpSpPr>
        <p:sp>
          <p:nvSpPr>
            <p:cNvPr id="193" name="Rectangle 192"/>
            <p:cNvSpPr/>
            <p:nvPr/>
          </p:nvSpPr>
          <p:spPr>
            <a:xfrm>
              <a:off x="5152356" y="4516080"/>
              <a:ext cx="4944147" cy="9867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4" name="Rectangle 193"/>
            <p:cNvSpPr>
              <a:spLocks/>
            </p:cNvSpPr>
            <p:nvPr/>
          </p:nvSpPr>
          <p:spPr>
            <a:xfrm>
              <a:off x="5152357" y="4516080"/>
              <a:ext cx="808264" cy="9867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812" tIns="33907" rIns="67812" bIns="33907" anchor="ctr">
              <a:noAutofit/>
            </a:bodyPr>
            <a:lstStyle/>
            <a:p>
              <a:endParaRPr lang="es-CL" sz="107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5" name="Rectangle 194"/>
            <p:cNvSpPr>
              <a:spLocks/>
            </p:cNvSpPr>
            <p:nvPr/>
          </p:nvSpPr>
          <p:spPr>
            <a:xfrm>
              <a:off x="5960621" y="4516080"/>
              <a:ext cx="4135882" cy="2397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46812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s-CL" sz="612" b="1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Poner en servicio y corroborar ajuste</a:t>
              </a:r>
            </a:p>
          </p:txBody>
        </p:sp>
        <p:sp>
          <p:nvSpPr>
            <p:cNvPr id="196" name="Rectangle 3"/>
            <p:cNvSpPr txBox="1">
              <a:spLocks/>
            </p:cNvSpPr>
            <p:nvPr/>
          </p:nvSpPr>
          <p:spPr>
            <a:xfrm>
              <a:off x="6019613" y="4936200"/>
              <a:ext cx="4017897" cy="37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900"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Medir altura A y apertura del </a:t>
              </a:r>
              <a:r>
                <a:rPr lang="es-CL" sz="612" dirty="0" err="1">
                  <a:solidFill>
                    <a:srgbClr val="000000"/>
                  </a:solidFill>
                </a:rPr>
                <a:t>chancador</a:t>
              </a:r>
              <a:r>
                <a:rPr lang="es-CL" sz="612" dirty="0">
                  <a:solidFill>
                    <a:srgbClr val="000000"/>
                  </a:solidFill>
                </a:rPr>
                <a:t> con </a:t>
              </a:r>
              <a:r>
                <a:rPr lang="es-CL" sz="612" dirty="0" err="1">
                  <a:solidFill>
                    <a:srgbClr val="000000"/>
                  </a:solidFill>
                </a:rPr>
                <a:t>plasticina</a:t>
              </a:r>
              <a:endParaRPr lang="es-CL" sz="612" dirty="0">
                <a:solidFill>
                  <a:srgbClr val="000000"/>
                </a:solidFill>
              </a:endParaRPr>
            </a:p>
            <a:p>
              <a:pPr marL="93502" lvl="1" indent="-93502">
                <a:buClr>
                  <a:srgbClr val="002960"/>
                </a:buClr>
              </a:pPr>
              <a:r>
                <a:rPr lang="es-CL" sz="612" dirty="0">
                  <a:solidFill>
                    <a:srgbClr val="000000"/>
                  </a:solidFill>
                </a:rPr>
                <a:t>En caso de que la medición no cumpla con el valor solicitado, proceder al paso 7</a:t>
              </a:r>
            </a:p>
          </p:txBody>
        </p:sp>
        <p:sp>
          <p:nvSpPr>
            <p:cNvPr id="197" name="Rounded Rectangle 196"/>
            <p:cNvSpPr>
              <a:spLocks/>
            </p:cNvSpPr>
            <p:nvPr/>
          </p:nvSpPr>
          <p:spPr>
            <a:xfrm>
              <a:off x="8994334" y="4541923"/>
              <a:ext cx="1047877" cy="1806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es-CL" sz="612" dirty="0">
                  <a:solidFill>
                    <a:srgbClr val="000000"/>
                  </a:solidFill>
                  <a:latin typeface="+mn-lt"/>
                </a:rPr>
                <a:t>4 minutos</a:t>
              </a:r>
            </a:p>
          </p:txBody>
        </p:sp>
        <p:pic>
          <p:nvPicPr>
            <p:cNvPr id="198" name="Picture 197"/>
            <p:cNvPicPr>
              <a:picLocks/>
            </p:cNvPicPr>
            <p:nvPr/>
          </p:nvPicPr>
          <p:blipFill rotWithShape="1"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094489" y="4647143"/>
              <a:ext cx="924000" cy="724662"/>
            </a:xfrm>
            <a:prstGeom prst="roundRect">
              <a:avLst>
                <a:gd name="adj" fmla="val 4322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99" name="Oval 198"/>
            <p:cNvSpPr>
              <a:spLocks/>
            </p:cNvSpPr>
            <p:nvPr/>
          </p:nvSpPr>
          <p:spPr>
            <a:xfrm>
              <a:off x="5114256" y="4470361"/>
              <a:ext cx="187101" cy="186084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  <a:effectLst>
              <a:glow>
                <a:schemeClr val="accent1">
                  <a:alpha val="40000"/>
                </a:schemeClr>
              </a:glow>
              <a:outerShdw blurRad="101600" sx="64000" sy="64000" rotWithShape="0">
                <a:schemeClr val="tx1"/>
              </a:outerShdw>
            </a:effectLst>
            <a:scene3d>
              <a:camera prst="orthographicFront"/>
              <a:lightRig rig="balanced" dir="t">
                <a:rot lat="0" lon="0" rev="7800000"/>
              </a:lightRig>
            </a:scene3d>
            <a:sp3d>
              <a:bevelT w="254000" h="31750"/>
              <a:bevelB w="0" h="38100"/>
              <a:extrusionClr>
                <a:schemeClr val="bg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CL" sz="612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200" name="TextBox 199"/>
          <p:cNvSpPr txBox="1"/>
          <p:nvPr>
            <p:custDataLst>
              <p:tags r:id="rId21"/>
            </p:custDataLst>
          </p:nvPr>
        </p:nvSpPr>
        <p:spPr>
          <a:xfrm>
            <a:off x="5306661" y="5948846"/>
            <a:ext cx="6190439" cy="64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78">
                <a:latin typeface="Calibri" panose="020F0502020204030204" pitchFamily="34" charset="0"/>
              </a:defRPr>
            </a:lvl1pPr>
            <a:lvl2pPr marL="219582" lvl="1" indent="-217783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778">
                <a:latin typeface="Calibri" panose="020F0502020204030204" pitchFamily="34" charset="0"/>
              </a:defRPr>
            </a:lvl2pPr>
            <a:lvl3pPr marL="518358" lvl="2" indent="-296977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778">
                <a:latin typeface="Calibri" panose="020F0502020204030204" pitchFamily="34" charset="0"/>
              </a:defRPr>
            </a:lvl3pPr>
            <a:lvl4pPr marL="696544" lvl="3" indent="-176386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778">
                <a:latin typeface="Calibri" panose="020F0502020204030204" pitchFamily="34" charset="0"/>
              </a:defRPr>
            </a:lvl4pPr>
            <a:lvl5pPr marL="850107" lvl="4" indent="-147589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78">
                <a:latin typeface="Calibri" panose="020F0502020204030204" pitchFamily="34" charset="0"/>
              </a:defRPr>
            </a:lvl5pPr>
            <a:lvl6pPr marL="850107" indent="-147589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14"/>
            </a:lvl6pPr>
            <a:lvl7pPr marL="850107" indent="-147589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14"/>
            </a:lvl7pPr>
            <a:lvl8pPr marL="850107" indent="-147589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14"/>
            </a:lvl8pPr>
            <a:lvl9pPr marL="850107" indent="-147589" defTabSz="101511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14"/>
            </a:lvl9pPr>
          </a:lstStyle>
          <a:p>
            <a:pPr>
              <a:buClr>
                <a:srgbClr val="002960"/>
              </a:buClr>
            </a:pPr>
            <a:r>
              <a:rPr lang="es-CL" sz="408" dirty="0">
                <a:solidFill>
                  <a:srgbClr val="000000"/>
                </a:solidFill>
                <a:latin typeface="+mn-lt"/>
              </a:rPr>
              <a:t>Esté estándar NO reemplaza al instructivo, es una guía práctica para ayudar en la realización de la tarea</a:t>
            </a:r>
          </a:p>
        </p:txBody>
      </p:sp>
      <p:sp>
        <p:nvSpPr>
          <p:cNvPr id="201" name="Rectangle 200"/>
          <p:cNvSpPr/>
          <p:nvPr>
            <p:custDataLst>
              <p:tags r:id="rId22"/>
            </p:custDataLst>
          </p:nvPr>
        </p:nvSpPr>
        <p:spPr>
          <a:xfrm>
            <a:off x="5184596" y="1827199"/>
            <a:ext cx="6135069" cy="4341552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388" dirty="0">
              <a:solidFill>
                <a:schemeClr val="tx1"/>
              </a:solidFill>
            </a:endParaRPr>
          </a:p>
        </p:txBody>
      </p:sp>
      <p:sp>
        <p:nvSpPr>
          <p:cNvPr id="202" name="Rectangle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119212" y="6196843"/>
            <a:ext cx="1823482" cy="4954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62452" tIns="62452" rIns="62452" bIns="62452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200" b="1" dirty="0">
                <a:solidFill>
                  <a:schemeClr val="tx2"/>
                </a:solidFill>
              </a:rPr>
              <a:t>Fotografías ilustrando las tareas a ejecutar</a:t>
            </a:r>
            <a:endParaRPr lang="es-CL" sz="1200" dirty="0">
              <a:solidFill>
                <a:schemeClr val="tx2"/>
              </a:solidFill>
            </a:endParaRPr>
          </a:p>
        </p:txBody>
      </p:sp>
      <p:sp>
        <p:nvSpPr>
          <p:cNvPr id="204" name="Rectangle 3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23598" y="1649538"/>
            <a:ext cx="1692897" cy="4954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62452" tIns="62452" rIns="62452" bIns="62452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200" b="1" dirty="0">
                <a:solidFill>
                  <a:schemeClr val="tx2"/>
                </a:solidFill>
              </a:rPr>
              <a:t>Enfocado en proceso crítico y relevante</a:t>
            </a:r>
          </a:p>
        </p:txBody>
      </p:sp>
      <p:sp>
        <p:nvSpPr>
          <p:cNvPr id="205" name="Rectangle 3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2161" y="6200942"/>
            <a:ext cx="3232070" cy="48725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62452" tIns="62452" rIns="62452" bIns="62452" numCol="1" anchor="ctr" anchorCtr="0" compatLnSpc="1">
            <a:prstTxWarp prst="textNoShape">
              <a:avLst/>
            </a:prstTxWarp>
            <a:no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200" b="1" dirty="0">
                <a:solidFill>
                  <a:schemeClr val="tx2"/>
                </a:solidFill>
              </a:rPr>
              <a:t>Tareas son descritas en el lenguaje usado por los responsables de ejecutarlas</a:t>
            </a:r>
          </a:p>
        </p:txBody>
      </p:sp>
      <p:cxnSp>
        <p:nvCxnSpPr>
          <p:cNvPr id="206" name="Straight Arrow Connector 205"/>
          <p:cNvCxnSpPr>
            <a:cxnSpLocks/>
            <a:stCxn id="204" idx="1"/>
          </p:cNvCxnSpPr>
          <p:nvPr>
            <p:custDataLst>
              <p:tags r:id="rId26"/>
            </p:custDataLst>
          </p:nvPr>
        </p:nvCxnSpPr>
        <p:spPr>
          <a:xfrm flipH="1">
            <a:off x="6525332" y="1897266"/>
            <a:ext cx="298266" cy="23137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086512" y="1637864"/>
            <a:ext cx="1004368" cy="499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62452" tIns="62452" rIns="62452" bIns="62452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CL" sz="1200" b="1" dirty="0">
                <a:solidFill>
                  <a:schemeClr val="tx2"/>
                </a:solidFill>
              </a:rPr>
              <a:t>Objetivo de rendimiento</a:t>
            </a:r>
          </a:p>
        </p:txBody>
      </p:sp>
      <p:cxnSp>
        <p:nvCxnSpPr>
          <p:cNvPr id="209" name="Straight Arrow Connector 208"/>
          <p:cNvCxnSpPr>
            <a:stCxn id="208" idx="2"/>
          </p:cNvCxnSpPr>
          <p:nvPr>
            <p:custDataLst>
              <p:tags r:id="rId28"/>
            </p:custDataLst>
          </p:nvPr>
        </p:nvCxnSpPr>
        <p:spPr>
          <a:xfrm flipH="1">
            <a:off x="8923010" y="2137682"/>
            <a:ext cx="665686" cy="35956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cxnSpLocks/>
            <a:stCxn id="205" idx="0"/>
          </p:cNvCxnSpPr>
          <p:nvPr>
            <p:custDataLst>
              <p:tags r:id="rId29"/>
            </p:custDataLst>
          </p:nvPr>
        </p:nvCxnSpPr>
        <p:spPr>
          <a:xfrm flipV="1">
            <a:off x="6948196" y="5772748"/>
            <a:ext cx="65856" cy="42819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cxnSpLocks/>
            <a:stCxn id="202" idx="0"/>
          </p:cNvCxnSpPr>
          <p:nvPr>
            <p:custDataLst>
              <p:tags r:id="rId30"/>
            </p:custDataLst>
          </p:nvPr>
        </p:nvCxnSpPr>
        <p:spPr>
          <a:xfrm flipH="1" flipV="1">
            <a:off x="9514521" y="5948853"/>
            <a:ext cx="516432" cy="24799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/>
          </p:cNvSpPr>
          <p:nvPr/>
        </p:nvSpPr>
        <p:spPr>
          <a:xfrm>
            <a:off x="5211723" y="6100700"/>
            <a:ext cx="198195" cy="20511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73" b="1" dirty="0">
                <a:solidFill>
                  <a:schemeClr val="tx2"/>
                </a:solidFill>
                <a:cs typeface="Arial" pitchFamily="34" charset="0"/>
                <a:sym typeface="Calibri" panose="020F0502020204030204" pitchFamily="34" charset="0"/>
              </a:rPr>
              <a:t>C</a:t>
            </a:r>
          </a:p>
        </p:txBody>
      </p:sp>
      <p:sp>
        <p:nvSpPr>
          <p:cNvPr id="112" name="Oval 111"/>
          <p:cNvSpPr>
            <a:spLocks/>
          </p:cNvSpPr>
          <p:nvPr/>
        </p:nvSpPr>
        <p:spPr>
          <a:xfrm>
            <a:off x="9017894" y="6100700"/>
            <a:ext cx="198195" cy="20511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73" b="1" dirty="0">
                <a:solidFill>
                  <a:schemeClr val="tx2"/>
                </a:solidFill>
                <a:cs typeface="Arial" pitchFamily="34" charset="0"/>
                <a:sym typeface="Calibri" panose="020F0502020204030204" pitchFamily="34" charset="0"/>
              </a:rPr>
              <a:t>D</a:t>
            </a: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8980935" y="1538284"/>
            <a:ext cx="198195" cy="20511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73" b="1" dirty="0">
                <a:solidFill>
                  <a:schemeClr val="tx2"/>
                </a:solidFill>
                <a:cs typeface="Arial" pitchFamily="34" charset="0"/>
                <a:sym typeface="Calibri" panose="020F0502020204030204" pitchFamily="34" charset="0"/>
              </a:rPr>
              <a:t>B</a:t>
            </a:r>
          </a:p>
        </p:txBody>
      </p:sp>
      <p:sp>
        <p:nvSpPr>
          <p:cNvPr id="116" name="Oval 115"/>
          <p:cNvSpPr>
            <a:spLocks/>
          </p:cNvSpPr>
          <p:nvPr/>
        </p:nvSpPr>
        <p:spPr>
          <a:xfrm>
            <a:off x="6738429" y="1538284"/>
            <a:ext cx="198195" cy="20511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13526">
              <a:lnSpc>
                <a:spcPct val="90000"/>
              </a:lnSpc>
              <a:buSzPct val="100000"/>
            </a:pPr>
            <a:r>
              <a:rPr lang="es-CL" sz="1173" b="1" dirty="0">
                <a:solidFill>
                  <a:schemeClr val="tx2"/>
                </a:solidFill>
                <a:cs typeface="Arial" pitchFamily="34" charset="0"/>
                <a:sym typeface="Calibri" panose="020F0502020204030204" pitchFamily="34" charset="0"/>
              </a:rPr>
              <a:t>A</a:t>
            </a:r>
          </a:p>
        </p:txBody>
      </p:sp>
      <p:sp>
        <p:nvSpPr>
          <p:cNvPr id="120" name="Text Box 5">
            <a:extLst>
              <a:ext uri="{FF2B5EF4-FFF2-40B4-BE49-F238E27FC236}">
                <a16:creationId xmlns:a16="http://schemas.microsoft.com/office/drawing/2014/main" xmlns="" id="{F7DAEA4A-46B7-4919-A717-71704805B5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04620" y="1128162"/>
            <a:ext cx="2617603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1pPr>
            <a:lvl2pPr marL="742950" indent="-28575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2pPr>
            <a:lvl3pPr marL="1143000" indent="-230188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3pPr>
            <a:lvl4pPr marL="1600200" indent="-22860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4pPr>
            <a:lvl5pPr marL="2057400" indent="-228600" algn="l" defTabSz="801688">
              <a:defRPr sz="2400">
                <a:solidFill>
                  <a:schemeClr val="tx1"/>
                </a:solidFill>
                <a:latin typeface="CorpoS" pitchFamily="2" charset="-18"/>
              </a:defRPr>
            </a:lvl5pPr>
            <a:lvl6pPr marL="25146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6pPr>
            <a:lvl7pPr marL="29718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7pPr>
            <a:lvl8pPr marL="34290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8pPr>
            <a:lvl9pPr marL="3886200" indent="-228600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poS" pitchFamily="2" charset="-18"/>
              </a:defRPr>
            </a:lvl9pPr>
          </a:lstStyle>
          <a:p>
            <a:pPr>
              <a:buSzPct val="100000"/>
            </a:pPr>
            <a:r>
              <a:rPr lang="es-ES" sz="12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Principios clave para la creación </a:t>
            </a:r>
            <a:br>
              <a:rPr lang="es-ES" sz="1200" b="1" dirty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s-ES" sz="12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de estándares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2E7D9DCF-43E7-4A71-95C7-0CCAC2CBA2D8}"/>
              </a:ext>
            </a:extLst>
          </p:cNvPr>
          <p:cNvCxnSpPr>
            <a:cxnSpLocks/>
          </p:cNvCxnSpPr>
          <p:nvPr/>
        </p:nvCxnSpPr>
        <p:spPr>
          <a:xfrm>
            <a:off x="2104620" y="1513678"/>
            <a:ext cx="93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0B36CC2F-1D95-4BB3-8255-9E9865426134}"/>
              </a:ext>
            </a:extLst>
          </p:cNvPr>
          <p:cNvGrpSpPr/>
          <p:nvPr/>
        </p:nvGrpSpPr>
        <p:grpSpPr>
          <a:xfrm>
            <a:off x="4846419" y="1328311"/>
            <a:ext cx="303499" cy="382510"/>
            <a:chOff x="8904853" y="1309766"/>
            <a:chExt cx="303499" cy="38251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CC2A7655-3618-40B6-8CB5-3306CCD9A539}"/>
                </a:ext>
              </a:extLst>
            </p:cNvPr>
            <p:cNvSpPr/>
            <p:nvPr/>
          </p:nvSpPr>
          <p:spPr>
            <a:xfrm>
              <a:off x="9027319" y="1400175"/>
              <a:ext cx="109537" cy="1758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B80F5890-8132-4DDB-9104-C5107BCECCCB}"/>
                </a:ext>
              </a:extLst>
            </p:cNvPr>
            <p:cNvGrpSpPr/>
            <p:nvPr/>
          </p:nvGrpSpPr>
          <p:grpSpPr>
            <a:xfrm>
              <a:off x="8904853" y="1309766"/>
              <a:ext cx="303499" cy="382510"/>
              <a:chOff x="3954341" y="1806783"/>
              <a:chExt cx="734683" cy="484632"/>
            </a:xfrm>
          </p:grpSpPr>
          <p:sp>
            <p:nvSpPr>
              <p:cNvPr id="126" name="Arrow: Chevron 125">
                <a:extLst>
                  <a:ext uri="{FF2B5EF4-FFF2-40B4-BE49-F238E27FC236}">
                    <a16:creationId xmlns:a16="http://schemas.microsoft.com/office/drawing/2014/main" xmlns="" id="{B51FA317-5E2C-492B-9529-58997804BBB9}"/>
                  </a:ext>
                </a:extLst>
              </p:cNvPr>
              <p:cNvSpPr/>
              <p:nvPr/>
            </p:nvSpPr>
            <p:spPr>
              <a:xfrm>
                <a:off x="3954341" y="1832079"/>
                <a:ext cx="434040" cy="434040"/>
              </a:xfrm>
              <a:prstGeom prst="chevron">
                <a:avLst/>
              </a:prstGeom>
              <a:solidFill>
                <a:srgbClr val="8DC21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Arrow: Chevron 126">
                <a:extLst>
                  <a:ext uri="{FF2B5EF4-FFF2-40B4-BE49-F238E27FC236}">
                    <a16:creationId xmlns:a16="http://schemas.microsoft.com/office/drawing/2014/main" xmlns="" id="{8DA0D925-7C4B-4B3C-B19E-5887C680AE49}"/>
                  </a:ext>
                </a:extLst>
              </p:cNvPr>
              <p:cNvSpPr/>
              <p:nvPr/>
            </p:nvSpPr>
            <p:spPr>
              <a:xfrm>
                <a:off x="4204392" y="1806783"/>
                <a:ext cx="484632" cy="484632"/>
              </a:xfrm>
              <a:prstGeom prst="chevron">
                <a:avLst/>
              </a:prstGeom>
              <a:solidFill>
                <a:srgbClr val="077B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410AC6FA-DEDB-487D-9075-6829F818AAC1}"/>
              </a:ext>
            </a:extLst>
          </p:cNvPr>
          <p:cNvCxnSpPr>
            <a:cxnSpLocks/>
          </p:cNvCxnSpPr>
          <p:nvPr/>
        </p:nvCxnSpPr>
        <p:spPr>
          <a:xfrm rot="5400000">
            <a:off x="2523182" y="4200380"/>
            <a:ext cx="498383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lt;root reqver=&quot;23045&quot;&gt;&lt;version val=&quot;2412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66&quot; g=&quot;66&quot; b=&quot;66&quot;/&gt;&lt;m_nBrightness val=&quot;0&quot;/&gt;&lt;/elem&gt;&lt;elem m_fUsage=&quot;1.00000000000000000000E+000&quot;&gt;&lt;m_msothmcolidx val=&quot;0&quot;/&gt;&lt;m_rgb r=&quot;F2&quot; g=&quot;7F&quot; b=&quot;00&quot;/&gt;&lt;m_nBrightness val=&quot;0&quot;/&gt;&lt;/elem&gt;&lt;elem m_fUsage=&quot;7.29000000000000090000E-001&quot;&gt;&lt;m_msothmcolidx val=&quot;0&quot;/&gt;&lt;m_rgb r=&quot;CD&quot; g=&quot;20&quot; b=&quot;2C&quot;/&gt;&lt;m_nBrightness val=&quot;0&quot;/&gt;&lt;/elem&gt;&lt;elem m_fUsage=&quot;6.56100000000000130000E-0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PVERSION" val="5"/>
  <p:tag name="TPFULLVERSION" val="5.3.2.24"/>
  <p:tag name="PPTVERSION" val="14"/>
  <p:tag name="TPOS" val="2"/>
  <p:tag name="APLORISREVISION" val="14"/>
  <p:tag name="ACCENT" val="4"/>
  <p:tag name="LINE" val="2"/>
  <p:tag name="ISNEWSLIDENUMBER" val="False"/>
  <p:tag name="NEWNAMES" val="True"/>
  <p:tag name="NEWNAMES4" val="True"/>
  <p:tag name="PREVIOUSNAME" val="C:\Users\Santhosh Kumar E\Desktop\WIP\20180627\OT\Capacitación 06 CFG - Confirmación de Rol y Procesos.pptx"/>
  <p:tag name="MTBTACCENT" val="Text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6aL9CSUGhm4rW4NOYm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_H4.uz2U.6gWviYpOe1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GCiXSM0en4_CdPaRY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qpAyEG.EaMU1FMI_Igb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k.0xlhvUOlgh.WViQu0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R8fZrlRjmgSS0DUNA.r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IvLZYdTommf.2qXAFF2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.MYdzhSOmlb15R96yh.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p8yYGSRMSSSabN6XV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914dlokWbUzCdgpb1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2.d0QSoEu6ySSWV0u6s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Hzt.4arE6djazjyf4Jp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6LfoZ8KxUKkIWNDBgq8X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tcG4PC0EmW5.kdOwMT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tcG4PC0EmW5.kdOwMTS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ORK_AREA" val="Standar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QT_miPCiMEyh8juI9jeW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l.f9B.fE2gEzh3cY.J_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ftRJmiXE6SpSBxyn3WV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b.LqPIFUCRyMcP.dVeW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zfUP.ZdkadyA1XE1xgB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HwiVr0o06k_whEwCvFM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nuRcsWDEq6O9hrKMwns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GJeORgDkGEgA9t_T53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RLhfWHREeEFMaCbSsVI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Ps6QzMsUuvEA2ROrBA9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1T.7n3eEeMXgQuhVtcS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JsGSp3FkyVw0ysW_d2V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8UK.jgE2KlqOD8miQf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YYhDg1XEuLF2O661hT9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VjQnS66EKJ3TI1cnPgX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CGThSHz0y69satJRLrz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4ltsraEEKft4jTT3nrg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9lFo22TESP2F0Mj5mL3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cQRg7FEUKILPRnNEK.3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yFMwaZMUanYQmATGWVC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F.Hb37xkOlkHQ48GhJy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uZABh04UKqxnb7Lh0Bo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GNTFs9BEanzOySsqxhj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rPK8jfKU6FTlE.hR_Oa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0syH0_t0aVj_qcqsDvs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Ykwj64YkawO1BvpVh0K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7nfWjJz02mGcmaEMfJM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ue.lPFpkWsKE3WGlDw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xrcyPnQkiPS7gpcfRDS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w_dYYjAUShoQ.mhfQfP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5"/>
  <p:tag name="2LEVEL" val="0.25"/>
  <p:tag name="3LEVEL" val="0.12"/>
  <p:tag name="4LEVEL" val="0.06"/>
  <p:tag name="5LEVEL" val="0.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QAhTnyMU2s.H6d4kgOf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QAhTnyMU2s.H6d4kgO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QAhTnyMU2s.H6d4kgOf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Tt6aISx0SaNnwXpEjno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mqx9lxI0CP7urG8IUK3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Tt6aISx0SaNnwXpEjno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mqx9lxI0CP7urG8IUK3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Tt6aISx0SaNnwXpEjno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mqx9lxI0CP7urG8IUK3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DE7.chQtGTvRV8gb1XS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0WkGFkRX29ncckVHHi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v1pXi7QXuQwvViBjrgS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NY7lNqTXOwtvcY2qDr7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iAXo3cy0OR_x7kugzho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i1GbB9ReykthT75Wa_l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BzmJ0oKdz63pbUnv8z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BzmJ0oKdz63pbUnv8zw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REoC5bRuCpvPariXxA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NY6stWykGXmxhgDqI8u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bfM3VcEiYU2wKN5LM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kOhMzonECkBqtdVHkU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428.s5hEuAWbo3Nzz4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aszBt0fU.kQ62hMrPn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HcMfCQJUuhzNhPE6cX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bfM3VcEiYU2wKN5LM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1L0FjIXke29sSlahlgj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Yo2WegXkacCE2wcj1QB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yJ20iJF0CVoYKy9jYG9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q4qJeebU2JTpx5goKpT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Cql10RzE6XDVmxjRQMj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GCiXSM0en4_CdPaRY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qpAyEG.EaMU1FMI_Ig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k.0xlhvUOlgh.WViQu0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r8atGy40af_dfydNtt7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E.LdqMUOyItIQH82B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fVOSg_PEOSeglrNfezo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914dlokWbUzCdgpb1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2.d0QSoEu6ySSWV0u6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Hzt.4arE6djazjyf4Jp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_1fM6yNkeOZRegXGmx2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6aL9CSUGhm4rW4NOYm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_H4.uz2U.6gWviYpOe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vCql10RzE6XDVmxjRQMj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d914dlokWbUzCdgpb1Q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2.d0QSoEu6ySSWV0u6s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Hzt.4arE6djazjyf4Jp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r8atGy40af_dfydNtt7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E.LdqMUOyItIQH82B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fVOSg_PEOSeglrNfezo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_1fM6yNkeOZRegXGmx2g"/>
</p:tagLst>
</file>

<file path=ppt/theme/theme1.xml><?xml version="1.0" encoding="utf-8"?>
<a:theme xmlns:a="http://schemas.openxmlformats.org/drawingml/2006/main" name="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2.xml><?xml version="1.0" encoding="utf-8"?>
<a:theme xmlns:a="http://schemas.openxmlformats.org/drawingml/2006/main" name="CMPC_CF_QCP009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CP009.potx" id="{11CBA9D0-515F-4E26-BB32-795B8F6C46A6}" vid="{2781F79B-DD6D-4AF5-8F9C-3ECCAA41FA5E}"/>
    </a:ext>
  </a:extLst>
</a:theme>
</file>

<file path=ppt/theme/theme3.xml><?xml version="1.0" encoding="utf-8"?>
<a:theme xmlns:a="http://schemas.openxmlformats.org/drawingml/2006/main" name="1_CMPC_CF_QA0592">
  <a:themeElements>
    <a:clrScheme name="Current">
      <a:dk1>
        <a:srgbClr val="000000"/>
      </a:dk1>
      <a:lt1>
        <a:srgbClr val="FFFFFF"/>
      </a:lt1>
      <a:dk2>
        <a:srgbClr val="009A46"/>
      </a:dk2>
      <a:lt2>
        <a:srgbClr val="FFFFFF"/>
      </a:lt2>
      <a:accent1>
        <a:srgbClr val="E2E2E2"/>
      </a:accent1>
      <a:accent2>
        <a:srgbClr val="92D050"/>
      </a:accent2>
      <a:accent3>
        <a:srgbClr val="808080"/>
      </a:accent3>
      <a:accent4>
        <a:srgbClr val="007033"/>
      </a:accent4>
      <a:accent5>
        <a:srgbClr val="FF6600"/>
      </a:accent5>
      <a:accent6>
        <a:srgbClr val="808080"/>
      </a:accent6>
      <a:hlink>
        <a:srgbClr val="808080"/>
      </a:hlink>
      <a:folHlink>
        <a:srgbClr val="0070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9A46"/>
        </a:dk2>
        <a:lt2>
          <a:srgbClr val="FFFFFF"/>
        </a:lt2>
        <a:accent1>
          <a:srgbClr val="E2E2E2"/>
        </a:accent1>
        <a:accent2>
          <a:srgbClr val="92D050"/>
        </a:accent2>
        <a:accent3>
          <a:srgbClr val="808080"/>
        </a:accent3>
        <a:accent4>
          <a:srgbClr val="007033"/>
        </a:accent4>
        <a:accent5>
          <a:srgbClr val="FF6600"/>
        </a:accent5>
        <a:accent6>
          <a:srgbClr val="808080"/>
        </a:accent6>
        <a:hlink>
          <a:srgbClr val="808080"/>
        </a:hlink>
        <a:folHlink>
          <a:srgbClr val="007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PC_CF_QA0592.potx" id="{6AE423BA-A362-43D2-BDFF-58BFBDD04BA7}" vid="{5AA30268-DCA7-421D-BF9A-A6186ACAD70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CMPC_CF_QA0592</Template>
  <TotalTime>0</TotalTime>
  <Words>2333</Words>
  <Application>Microsoft Office PowerPoint</Application>
  <PresentationFormat>Panorámica</PresentationFormat>
  <Paragraphs>421</Paragraphs>
  <Slides>16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Arial Unicode MS</vt:lpstr>
      <vt:lpstr>ＭＳ Ｐゴシック</vt:lpstr>
      <vt:lpstr>Arial</vt:lpstr>
      <vt:lpstr>Calibri</vt:lpstr>
      <vt:lpstr>Gulim</vt:lpstr>
      <vt:lpstr>Wingdings</vt:lpstr>
      <vt:lpstr>-윤고딕130</vt:lpstr>
      <vt:lpstr>CMPC_CF_QA0592</vt:lpstr>
      <vt:lpstr>CMPC_CF_QCP009</vt:lpstr>
      <vt:lpstr>1_CMPC_CF_QA0592</vt:lpstr>
      <vt:lpstr>Diapositiva de think-cell</vt:lpstr>
      <vt:lpstr>Procesos Eficientes </vt:lpstr>
      <vt:lpstr>Para lograr esta transformación, el modelo operacional best conlleva tres sistemas que debemos gestionar de forma integrada</vt:lpstr>
      <vt:lpstr>El Sistema de Gestión está compuesto de cuatro subsistemas</vt:lpstr>
      <vt:lpstr>…y que funcionan interconectados, reforzándose mutuamente, como en cualquier otro sistema complejo</vt:lpstr>
      <vt:lpstr>Presentación de PowerPoint</vt:lpstr>
      <vt:lpstr>Los procedimientos operativos estándar son la piedra fundamental para la mejora continua</vt:lpstr>
      <vt:lpstr>Principios y Características</vt:lpstr>
      <vt:lpstr>Los estándares son creados y utilizados mediante un proceso de 5 pasos</vt:lpstr>
      <vt:lpstr>La creación y documentación de los estándares debe cumplir con los siguientes principios clave</vt:lpstr>
      <vt:lpstr>El estándar de trabajo puede tomar varios formatos dependiendo  de la tarea y necesidades del usuario</vt:lpstr>
      <vt:lpstr>Cada estándar debe contar con atributos básicos de documentación y estar fácilmente disponible para ser consultado</vt:lpstr>
      <vt:lpstr>Presentación de PowerPoint</vt:lpstr>
      <vt:lpstr>El sistema LM se implementa creando una agenda para  cada líder, dando espacio para las instancias necesarias</vt:lpstr>
      <vt:lpstr>La agenda estándar permite cumplir de forma predecible con todas las actividades del rol</vt:lpstr>
      <vt:lpstr>Para poder incorporar todas las instancias de la agenda estándar, se debe priorizar las actividades de cada líder para liberar espacio de su agenda</vt:lpstr>
      <vt:lpstr>Procesos Eficientes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2018-06-27T08:02:38Z</dcterms:created>
  <dcterms:modified xsi:type="dcterms:W3CDTF">2019-08-09T17:47:57Z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GCompatibilityCheck Run By">
    <vt:lpwstr>Balaji Alluru</vt:lpwstr>
  </property>
  <property fmtid="{D5CDD505-2E9C-101B-9397-08002B2CF9AE}" pid="3" name="VGCompatibilityCheck Run On ">
    <vt:lpwstr>5/30/2018 11:16:36 PM</vt:lpwstr>
  </property>
</Properties>
</file>